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68" r:id="rId4"/>
  </p:sldMasterIdLst>
  <p:notesMasterIdLst>
    <p:notesMasterId r:id="rId6"/>
  </p:notesMasterIdLst>
  <p:handoutMasterIdLst>
    <p:handoutMasterId r:id="rId34"/>
  </p:handoutMasterIdLst>
  <p:sldIdLst>
    <p:sldId id="256" r:id="rId5"/>
    <p:sldId id="267" r:id="rId7"/>
    <p:sldId id="305" r:id="rId8"/>
    <p:sldId id="309" r:id="rId9"/>
    <p:sldId id="438" r:id="rId10"/>
    <p:sldId id="340" r:id="rId11"/>
    <p:sldId id="439" r:id="rId12"/>
    <p:sldId id="471" r:id="rId13"/>
    <p:sldId id="524" r:id="rId14"/>
    <p:sldId id="523" r:id="rId15"/>
    <p:sldId id="506" r:id="rId16"/>
    <p:sldId id="513" r:id="rId17"/>
    <p:sldId id="530" r:id="rId18"/>
    <p:sldId id="532" r:id="rId19"/>
    <p:sldId id="514" r:id="rId20"/>
    <p:sldId id="534" r:id="rId21"/>
    <p:sldId id="533" r:id="rId22"/>
    <p:sldId id="516" r:id="rId23"/>
    <p:sldId id="536" r:id="rId24"/>
    <p:sldId id="537" r:id="rId25"/>
    <p:sldId id="473" r:id="rId26"/>
    <p:sldId id="511" r:id="rId27"/>
    <p:sldId id="515" r:id="rId28"/>
    <p:sldId id="526" r:id="rId29"/>
    <p:sldId id="528" r:id="rId30"/>
    <p:sldId id="529" r:id="rId31"/>
    <p:sldId id="538" r:id="rId32"/>
    <p:sldId id="337" r:id="rId33"/>
  </p:sldIdLst>
  <p:sldSz cx="12192000" cy="6858000"/>
  <p:notesSz cx="6858000" cy="9144000"/>
  <p:custDataLst>
    <p:tags r:id="rId3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6" userDrawn="1">
          <p15:clr>
            <a:srgbClr val="A4A3A4"/>
          </p15:clr>
        </p15:guide>
        <p15:guide id="2" pos="283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5788"/>
    <a:srgbClr val="EFCECE"/>
    <a:srgbClr val="EB9E03"/>
    <a:srgbClr val="E6AF00"/>
    <a:srgbClr val="F2B800"/>
    <a:srgbClr val="FFC819"/>
    <a:srgbClr val="FFD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647" autoAdjust="0"/>
    <p:restoredTop sz="88768" autoAdjust="0"/>
  </p:normalViewPr>
  <p:slideViewPr>
    <p:cSldViewPr snapToGrid="0" showGuides="1">
      <p:cViewPr>
        <p:scale>
          <a:sx n="93" d="100"/>
          <a:sy n="93" d="100"/>
        </p:scale>
        <p:origin x="-1464" y="-258"/>
      </p:cViewPr>
      <p:guideLst>
        <p:guide orient="horz" pos="2096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43" d="100"/>
          <a:sy n="43" d="100"/>
        </p:scale>
        <p:origin x="-2832" y="-108"/>
      </p:cViewPr>
      <p:guideLst>
        <p:guide orient="horz" pos="2794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9" Type="http://schemas.openxmlformats.org/officeDocument/2006/relationships/tags" Target="tags/tag71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0A6E5-109E-4ACC-B322-239616429E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AFCC5-FFCF-4C51-B404-D3AA972B176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defRPr sz="1200" noProof="1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A1A499E3-EA37-41BA-92EB-0AABC84DE3B8}" type="datetimeFigureOut">
              <a:rPr lang="zh-CN" altLang="en-US"/>
            </a:fld>
            <a:endParaRPr lang="zh-CN" altLang="en-US"/>
          </a:p>
        </p:txBody>
      </p:sp>
      <p:sp>
        <p:nvSpPr>
          <p:cNvPr id="35844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</p:spPr>
      </p:sp>
      <p:sp>
        <p:nvSpPr>
          <p:cNvPr id="6149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smtClean="0"/>
            </a:lvl1pPr>
          </a:lstStyle>
          <a:p>
            <a:pPr>
              <a:defRPr/>
            </a:pPr>
            <a:fld id="{A1827453-5966-40FD-B18D-6F1DE13412FD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68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eaLnBrk="0" hangingPunct="0"/>
            <a:fld id="{C2226ACA-A021-4C1A-A40B-25D118D5E1B7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89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eaLnBrk="0" hangingPunct="0"/>
            <a:fld id="{498BA43F-7D29-4416-989E-9EB935F84C15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89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eaLnBrk="0" hangingPunct="0"/>
            <a:fld id="{498BA43F-7D29-4416-989E-9EB935F84C15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89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eaLnBrk="0" hangingPunct="0"/>
            <a:fld id="{498BA43F-7D29-4416-989E-9EB935F84C15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827453-5966-40FD-B18D-6F1DE1341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827453-5966-40FD-B18D-6F1DE13412F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939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59396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0CA9F7B5-18E5-4770-BC7C-5ECCB1903F53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4608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46084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fld id="{B6BECB83-BC4E-4D9A-B350-89E6FB4B114F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89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eaLnBrk="0" hangingPunct="0"/>
            <a:fld id="{498BA43F-7D29-4416-989E-9EB935F84C15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89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eaLnBrk="0" hangingPunct="0"/>
            <a:fld id="{498BA43F-7D29-4416-989E-9EB935F84C15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89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eaLnBrk="0" hangingPunct="0"/>
            <a:fld id="{498BA43F-7D29-4416-989E-9EB935F84C15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89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eaLnBrk="0" hangingPunct="0"/>
            <a:fld id="{498BA43F-7D29-4416-989E-9EB935F84C15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89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eaLnBrk="0" hangingPunct="0"/>
            <a:fld id="{498BA43F-7D29-4416-989E-9EB935F84C15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89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eaLnBrk="0" hangingPunct="0"/>
            <a:fld id="{498BA43F-7D29-4416-989E-9EB935F84C15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8915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/>
          <a:lstStyle/>
          <a:p>
            <a:pPr eaLnBrk="0" hangingPunct="0"/>
            <a:fld id="{498BA43F-7D29-4416-989E-9EB935F84C15}" type="slidenum">
              <a:rPr lang="zh-CN" altLang="en-US">
                <a:solidFill>
                  <a:srgbClr val="000000"/>
                </a:solidFill>
                <a:latin typeface="Calibri" panose="020F0502020204030204" pitchFamily="34" charset="0"/>
              </a:rPr>
            </a:fld>
            <a:endParaRPr lang="zh-CN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F62AE-69C4-4DB2-9818-99BC60428FD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24B627-6D5C-4DF0-9304-40ABA9B586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7826E1-1C49-470C-9094-57EB6272BBA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6A21DC-B0E5-48E1-8723-9C2B70BBE9E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99302" y="2656096"/>
            <a:ext cx="6878595" cy="1200329"/>
          </a:xfrm>
        </p:spPr>
        <p:txBody>
          <a:bodyPr anchor="b">
            <a:normAutofit/>
          </a:bodyPr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99301" y="3910853"/>
            <a:ext cx="6878595" cy="53771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4A95AF-BBF7-4685-B695-20748C16A96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C556EC0-56F8-41C3-BBDC-125C8089A3A2}" type="slidenum">
              <a:rPr lang="zh-CN" altLang="en-US"/>
            </a:fld>
            <a:endParaRPr lang="zh-CN" altLang="en-US"/>
          </a:p>
        </p:txBody>
      </p:sp>
      <p:pic>
        <p:nvPicPr>
          <p:cNvPr id="8" name="图片 7" descr="省医新logo-上下2019--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42900" y="413799"/>
            <a:ext cx="3739243" cy="5073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5E624E1-5ACB-4A6E-BB6D-4C5F2F509B8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443749D-D3D7-4B67-A807-7B53E5C8E8FA}" type="slidenum">
              <a:rPr lang="zh-CN" altLang="en-US"/>
            </a:fld>
            <a:endParaRPr lang="zh-CN" altLang="en-US"/>
          </a:p>
        </p:txBody>
      </p:sp>
      <p:pic>
        <p:nvPicPr>
          <p:cNvPr id="9" name="图片 8" descr="竖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315700" y="228600"/>
            <a:ext cx="548340" cy="16655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 bwMode="auto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6"/>
          <p:cNvCxnSpPr/>
          <p:nvPr/>
        </p:nvCxnSpPr>
        <p:spPr>
          <a:xfrm>
            <a:off x="10998200" y="3417888"/>
            <a:ext cx="711200" cy="0"/>
          </a:xfrm>
          <a:prstGeom prst="line">
            <a:avLst/>
          </a:prstGeom>
          <a:ln w="28575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10865" y="3469804"/>
            <a:ext cx="5233855" cy="833178"/>
          </a:xfr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tx2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10865" y="4354684"/>
            <a:ext cx="5233855" cy="463846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8F66B3-FC60-4F0A-9BD1-ECE783B9690E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CB136BA-1CAA-40FA-BB16-827C254C65D5}" type="slidenum">
              <a:rPr lang="zh-CN" altLang="en-US"/>
            </a:fld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693998" y="596900"/>
            <a:ext cx="855402" cy="859972"/>
            <a:chOff x="693998" y="596900"/>
            <a:chExt cx="855402" cy="859972"/>
          </a:xfrm>
        </p:grpSpPr>
        <p:sp>
          <p:nvSpPr>
            <p:cNvPr id="10" name="椭圆 9"/>
            <p:cNvSpPr/>
            <p:nvPr userDrawn="1"/>
          </p:nvSpPr>
          <p:spPr>
            <a:xfrm>
              <a:off x="711199" y="596900"/>
              <a:ext cx="838201" cy="8255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 descr="省医最新LOGO-圆2019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693998" y="601470"/>
              <a:ext cx="855402" cy="8554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F0AA052-049E-43EB-BD5B-5F7A33BFB10D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9C8085D-95BB-4199-A780-32E12E3488E4}" type="slidenum">
              <a:rPr lang="zh-CN" altLang="en-US"/>
            </a:fld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281941" y="60960"/>
            <a:ext cx="648804" cy="632460"/>
            <a:chOff x="281941" y="0"/>
            <a:chExt cx="648804" cy="632460"/>
          </a:xfrm>
        </p:grpSpPr>
        <p:sp>
          <p:nvSpPr>
            <p:cNvPr id="11" name="椭圆 10"/>
            <p:cNvSpPr/>
            <p:nvPr userDrawn="1"/>
          </p:nvSpPr>
          <p:spPr>
            <a:xfrm>
              <a:off x="289560" y="16064"/>
              <a:ext cx="641185" cy="5952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pic>
          <p:nvPicPr>
            <p:cNvPr id="10" name="图片 9" descr="省医最新LOGO-圆2019.png"/>
            <p:cNvPicPr>
              <a:picLocks noChangeAspect="1"/>
            </p:cNvPicPr>
            <p:nvPr userDrawn="1"/>
          </p:nvPicPr>
          <p:blipFill>
            <a:blip r:embed="rId2" cstate="print"/>
            <a:stretch>
              <a:fillRect/>
            </a:stretch>
          </p:blipFill>
          <p:spPr>
            <a:xfrm>
              <a:off x="281941" y="0"/>
              <a:ext cx="640478" cy="63246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17297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827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06675"/>
            <a:ext cx="5157787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827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06675"/>
            <a:ext cx="5183188" cy="36845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78256-4DFE-4EC7-BC5E-8E40C1784D3E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95F59-5A3F-4112-B4E8-9D15EB31B36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 bwMode="auto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13200"/>
            <a:ext cx="6822989" cy="1202510"/>
          </a:xfrm>
        </p:spPr>
        <p:txBody>
          <a:bodyPr anchor="b">
            <a:normAutofit/>
          </a:bodyPr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3966134"/>
            <a:ext cx="6823075" cy="53771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4DC78D7-3298-440A-AFD2-0F0BABB42FD2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6A6F1EF-1020-4A32-8A71-B13EB6B5BFAD}" type="slidenum">
              <a:rPr lang="zh-CN" altLang="en-US"/>
            </a:fld>
            <a:endParaRPr lang="zh-CN" altLang="en-US"/>
          </a:p>
        </p:txBody>
      </p:sp>
      <p:pic>
        <p:nvPicPr>
          <p:cNvPr id="9" name="图片 8" descr="右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98388" y="493058"/>
            <a:ext cx="1943752" cy="7152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0E2AE1D-1CCD-49F4-9109-7A4A1099ED6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B99C242-70CE-42B2-863F-1C3A525F61E1}" type="slidenum">
              <a:rPr lang="zh-CN" altLang="en-US"/>
            </a:fld>
            <a:endParaRPr lang="zh-CN" altLang="en-US"/>
          </a:p>
        </p:txBody>
      </p:sp>
      <p:pic>
        <p:nvPicPr>
          <p:cNvPr id="6" name="图片 5" descr="竖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348356" y="228600"/>
            <a:ext cx="515683" cy="16655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280822" y="365125"/>
            <a:ext cx="1072978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9356124" cy="581183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E959C-D3C9-4005-9476-6D48CD74AB7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E727A4-4FAE-40B9-AC43-4CFD9DCC4EB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7FC65D-40DA-42F3-A787-9EAE1F8B17C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8D7D1E-52F1-4ADC-B2DF-C346155A900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EE9472-6814-4E40-8E22-4999F9DB76B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96302-91D0-4293-A9F6-7A616F9A41D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3733F5-199E-418E-BA53-C61A33C3C9D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90BA9C-8446-4231-B3C3-E6D5B34714F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49F9B-4E94-4DD5-9E18-7B1680E50E9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5D26D-2234-4738-9BF7-363B7540BFF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51215-58D0-4482-A7CD-384F169F5FD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6EF38-3FBF-4B80-85D5-50C9D372463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769F51-5F60-4D6D-A00C-05EA6374CB5D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1E4941-0B53-4906-BEA9-29DF251E4F9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6BCA4A-861E-4D21-8BD6-D5E9DF88065C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E66FA-1927-4E88-B97B-1D7503E2425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0E4F7-C8C6-4B88-A537-C8F789D6325D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56B782-AE89-4F8B-886E-BAD5FCAD26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1B274-73F8-4BAC-BF9C-9C771E99BE69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040EBA-5F91-49C4-8DE1-A553CD3AB12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F872C-637C-4A3B-9740-7C8861D5E56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F164BD-1F60-49C8-81D2-D210667C49E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AD082E-3B27-47B4-92F9-C540F0918FA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FCF2BC-DDDC-43FA-B68D-F1A2BE819D9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0807E-C578-4E0E-A928-5B925D3E9C1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E42E1-D322-4FE4-BE53-583E3C6FA0D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0DD7D-C30C-4362-A419-F7D9695EE76A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932F86-F254-4FA2-BE35-3070BBFA963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EE858-0A57-4ADA-AFFE-DDD14D8AF71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96FA95-5C93-48BA-9CEF-5FDED673E3A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2B7358-2400-4B7E-9174-DBBA73D8D0F3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9B4DF-D12A-433D-8485-7C3437CFC3A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0" y="2159000"/>
            <a:ext cx="5715000" cy="1382450"/>
          </a:xfrm>
        </p:spPr>
        <p:txBody>
          <a:bodyPr anchor="b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615640-8F59-47B4-8ACB-00AA9402FFE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4B5A4-CEC5-4F23-AB9B-029B3B3978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D136C-F868-4AA7-A4A9-E903047B018A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EE22E-7400-4EE3-B48A-C3F898FED8D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13673"/>
            <a:ext cx="4681654" cy="1428161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AFFDB2-B392-43F2-A159-5F16AF38AC1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C7BCF6-46AA-4C52-BB0B-3403A964E14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9C27D7-2A10-49C0-A211-14692CC8F0D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6C983E-0B21-4366-B71B-A263D1D34E5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12" Type="http://schemas.openxmlformats.org/officeDocument/2006/relationships/tags" Target="../tags/tag6.xml"/><Relationship Id="rId11" Type="http://schemas.openxmlformats.org/officeDocument/2006/relationships/tags" Target="../tags/tag5.xml"/><Relationship Id="rId10" Type="http://schemas.openxmlformats.org/officeDocument/2006/relationships/tags" Target="../tags/tag4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  <p:custDataLst>
              <p:tags r:id="rId11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  <p:custDataLst>
              <p:tags r:id="rId12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fontAlgn="auto">
              <a:defRPr sz="1200" noProof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A623A202-6D9B-40ED-AA88-BDE36DB700E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fontAlgn="auto">
              <a:defRPr sz="1200" noProof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lvl1pPr algn="ctr">
              <a:defRPr sz="120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BAD83FB0-17DD-48D3-BC2C-9CE38549F97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9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  <p:custDataLst>
              <p:tags r:id="rId10"/>
            </p:custDataLst>
          </p:nvPr>
        </p:nvSpPr>
        <p:spPr bwMode="auto">
          <a:xfrm>
            <a:off x="838200" y="428625"/>
            <a:ext cx="10515600" cy="13255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9"/>
            <p:custDataLst>
              <p:tags r:id="rId11"/>
            </p:custDataLst>
          </p:nvPr>
        </p:nvSpPr>
        <p:spPr bwMode="auto">
          <a:xfrm>
            <a:off x="838200" y="1889125"/>
            <a:ext cx="10515600" cy="43513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 fontAlgn="auto">
              <a:lnSpc>
                <a:spcPct val="120000"/>
              </a:lnSpc>
              <a:defRPr sz="1200" noProof="1" smtClean="0">
                <a:solidFill>
                  <a:schemeClr val="bg1">
                    <a:lumMod val="50000"/>
                  </a:schemeClr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5F86762-4C82-4233-952A-279797D7CDF2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 fontAlgn="auto">
              <a:lnSpc>
                <a:spcPct val="120000"/>
              </a:lnSpc>
              <a:defRPr sz="1200" noProof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0000" tIns="46800" rIns="90000" bIns="46800" numCol="1" anchor="ctr" anchorCtr="0" compatLnSpc="1">
            <a:normAutofit/>
          </a:bodyPr>
          <a:lstStyle>
            <a:lvl1pPr algn="r">
              <a:lnSpc>
                <a:spcPct val="120000"/>
              </a:lnSpc>
              <a:defRPr sz="1200" smtClean="0">
                <a:solidFill>
                  <a:srgbClr val="7F7F7F"/>
                </a:solidFill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84CEE30-D740-4D46-870A-A9E8ECBB846C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defRPr/>
            </a:pPr>
            <a:endParaRPr lang="zh-CN" altLang="en-US" noProof="1"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txStyles>
    <p:titleStyle>
      <a:lvl1pPr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4400" b="1" kern="1200">
          <a:solidFill>
            <a:srgbClr val="404040"/>
          </a:solidFill>
          <a:latin typeface="+mj-lt"/>
          <a:ea typeface="微软雅黑" panose="020B0503020204020204" pitchFamily="34" charset="-122"/>
          <a:cs typeface="+mj-cs"/>
        </a:defRPr>
      </a:lvl1pPr>
      <a:lvl2pPr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fontAlgn="base">
        <a:lnSpc>
          <a:spcPct val="120000"/>
        </a:lnSpc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fontAlgn="base">
        <a:lnSpc>
          <a:spcPct val="120000"/>
        </a:lnSpc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fontAlgn="base">
        <a:lnSpc>
          <a:spcPct val="120000"/>
        </a:lnSpc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fontAlgn="base">
        <a:lnSpc>
          <a:spcPct val="120000"/>
        </a:lnSpc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404040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404040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404040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404040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404040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B1DB2ED-FC12-42C9-BF01-B0964460B10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74075BA-1E6A-4F3D-9DA1-A1760A9EF87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2" Type="http://schemas.openxmlformats.org/officeDocument/2006/relationships/slideLayout" Target="../slideLayouts/slideLayout14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46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4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50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5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image" Target="../media/image30.png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image" Target="../media/image29.png"/><Relationship Id="rId1" Type="http://schemas.openxmlformats.org/officeDocument/2006/relationships/tags" Target="../tags/tag52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58.xml"/><Relationship Id="rId2" Type="http://schemas.openxmlformats.org/officeDocument/2006/relationships/image" Target="../media/image31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tags" Target="../tags/tag59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image" Target="../media/image39.jpe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17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64.xml"/><Relationship Id="rId5" Type="http://schemas.openxmlformats.org/officeDocument/2006/relationships/image" Target="../media/image42.jpeg"/><Relationship Id="rId4" Type="http://schemas.openxmlformats.org/officeDocument/2006/relationships/tags" Target="../tags/tag63.xml"/><Relationship Id="rId3" Type="http://schemas.openxmlformats.org/officeDocument/2006/relationships/image" Target="../media/image41.png"/><Relationship Id="rId2" Type="http://schemas.openxmlformats.org/officeDocument/2006/relationships/tags" Target="../tags/tag62.xml"/><Relationship Id="rId1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65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6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67.xml"/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6.xml"/><Relationship Id="rId4" Type="http://schemas.openxmlformats.org/officeDocument/2006/relationships/tags" Target="../tags/tag70.xml"/><Relationship Id="rId3" Type="http://schemas.openxmlformats.org/officeDocument/2006/relationships/image" Target="../media/image51.jpeg"/><Relationship Id="rId2" Type="http://schemas.openxmlformats.org/officeDocument/2006/relationships/tags" Target="../tags/tag69.xml"/><Relationship Id="rId1" Type="http://schemas.openxmlformats.org/officeDocument/2006/relationships/tags" Target="../tags/tag68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3.xml"/><Relationship Id="rId2" Type="http://schemas.openxmlformats.org/officeDocument/2006/relationships/image" Target="../media/image10.png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25.xml"/><Relationship Id="rId2" Type="http://schemas.openxmlformats.org/officeDocument/2006/relationships/image" Target="../media/image11.png"/><Relationship Id="rId1" Type="http://schemas.openxmlformats.org/officeDocument/2006/relationships/tags" Target="../tags/tag2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4.xml"/><Relationship Id="rId1" Type="http://schemas.openxmlformats.org/officeDocument/2006/relationships/tags" Target="../tags/tag2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30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标题 3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>
          <a:xfrm>
            <a:off x="95885" y="465455"/>
            <a:ext cx="9336405" cy="2963545"/>
          </a:xfrm>
        </p:spPr>
        <p:txBody>
          <a:bodyPr>
            <a:normAutofit/>
          </a:bodyPr>
          <a:lstStyle/>
          <a:p>
            <a:pPr algn="ctr" eaLnBrk="1" hangingPunct="1"/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一例心脏移植术后肺部感染患者的诊疗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病例汇报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94911" y="2788920"/>
            <a:ext cx="8571949" cy="2038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术后情况</a:t>
            </a:r>
            <a:r>
              <a:rPr lang="en-US" altLang="zh-CN"/>
              <a:t>——</a:t>
            </a:r>
            <a:r>
              <a:rPr lang="zh-CN" altLang="en-US"/>
              <a:t>感染性休克</a:t>
            </a:r>
            <a:endParaRPr lang="zh-CN" altLang="en-US"/>
          </a:p>
        </p:txBody>
      </p:sp>
      <p:sp>
        <p:nvSpPr>
          <p:cNvPr id="6" name="圆角矩形 3"/>
          <p:cNvSpPr/>
          <p:nvPr>
            <p:custDataLst>
              <p:tags r:id="rId2"/>
            </p:custDataLst>
          </p:nvPr>
        </p:nvSpPr>
        <p:spPr>
          <a:xfrm>
            <a:off x="787812" y="1743786"/>
            <a:ext cx="3325108" cy="4244130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圆角矩形 3"/>
          <p:cNvSpPr/>
          <p:nvPr>
            <p:custDataLst>
              <p:tags r:id="rId3"/>
            </p:custDataLst>
          </p:nvPr>
        </p:nvSpPr>
        <p:spPr>
          <a:xfrm>
            <a:off x="658337" y="1628274"/>
            <a:ext cx="3352399" cy="4264440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88290" tIns="252095" rIns="288290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D6-D7(06.22-6.24):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间断烦躁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吞咽呛咳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咳痰能力差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氧合一般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纤支镜肺泡灌洗。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圆角矩形 16"/>
          <p:cNvSpPr/>
          <p:nvPr>
            <p:custDataLst>
              <p:tags r:id="rId4"/>
            </p:custDataLst>
          </p:nvPr>
        </p:nvSpPr>
        <p:spPr>
          <a:xfrm>
            <a:off x="872225" y="5212967"/>
            <a:ext cx="490610" cy="493149"/>
          </a:xfrm>
          <a:prstGeom prst="roundRect">
            <a:avLst>
              <a:gd name="adj" fmla="val 2376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1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8" name="圆角矩形 3"/>
          <p:cNvSpPr/>
          <p:nvPr>
            <p:custDataLst>
              <p:tags r:id="rId5"/>
            </p:custDataLst>
          </p:nvPr>
        </p:nvSpPr>
        <p:spPr>
          <a:xfrm>
            <a:off x="4482940" y="1743786"/>
            <a:ext cx="3325108" cy="4244130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49" name="圆角矩形 3"/>
          <p:cNvSpPr/>
          <p:nvPr>
            <p:custDataLst>
              <p:tags r:id="rId6"/>
            </p:custDataLst>
          </p:nvPr>
        </p:nvSpPr>
        <p:spPr>
          <a:xfrm>
            <a:off x="4353465" y="1628274"/>
            <a:ext cx="3352399" cy="4264440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88290" tIns="252095" rIns="288290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D8(06.25)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：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171450" lvl="0" indent="-171450" algn="l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呼吸衰竭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：氧合指数进一步降低，气管插管、呼吸机辅助呼吸，纤支镜肺泡灌洗吸痰术；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171450" lvl="0" indent="-171450" algn="l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感染性休克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：去甲肾上腺素 0.05-0.2μg/kg/min、去氧肾上腺素 0.5-1.5μg/kg/min维持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171450" lvl="0" indent="-171450" algn="l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抗感染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：头孢他啶阿维巴坦，痰、血NGS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171450" lvl="0" indent="-171450" algn="l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rgbClr val="C00000"/>
                </a:solidFill>
                <a:latin typeface="+mn-ea"/>
                <a:cs typeface="+mn-ea"/>
                <a:sym typeface="+mn-ea"/>
              </a:rPr>
              <a:t>容量复苏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en-US" sz="1200" dirty="0"/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0" name="圆角矩形 16"/>
          <p:cNvSpPr/>
          <p:nvPr>
            <p:custDataLst>
              <p:tags r:id="rId7"/>
            </p:custDataLst>
          </p:nvPr>
        </p:nvSpPr>
        <p:spPr>
          <a:xfrm>
            <a:off x="4567353" y="5212967"/>
            <a:ext cx="490610" cy="493149"/>
          </a:xfrm>
          <a:prstGeom prst="roundRect">
            <a:avLst>
              <a:gd name="adj" fmla="val 23765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1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2" name="圆角矩形 3"/>
          <p:cNvSpPr/>
          <p:nvPr>
            <p:custDataLst>
              <p:tags r:id="rId8"/>
            </p:custDataLst>
          </p:nvPr>
        </p:nvSpPr>
        <p:spPr>
          <a:xfrm>
            <a:off x="8164740" y="1743786"/>
            <a:ext cx="3325108" cy="4244130"/>
          </a:xfrm>
          <a:custGeom>
            <a:avLst/>
            <a:gdLst>
              <a:gd name="adj" fmla="val 6621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39" h="6687">
                <a:moveTo>
                  <a:pt x="5035" y="0"/>
                </a:moveTo>
                <a:lnTo>
                  <a:pt x="5041" y="3"/>
                </a:lnTo>
                <a:cubicBezTo>
                  <a:pt x="5158" y="59"/>
                  <a:pt x="5239" y="179"/>
                  <a:pt x="5239" y="318"/>
                </a:cubicBezTo>
                <a:lnTo>
                  <a:pt x="5239" y="6337"/>
                </a:lnTo>
                <a:cubicBezTo>
                  <a:pt x="5239" y="6531"/>
                  <a:pt x="5083" y="6687"/>
                  <a:pt x="4889" y="6687"/>
                </a:cubicBezTo>
                <a:lnTo>
                  <a:pt x="307" y="6687"/>
                </a:lnTo>
                <a:cubicBezTo>
                  <a:pt x="180" y="6687"/>
                  <a:pt x="69" y="6620"/>
                  <a:pt x="8" y="6519"/>
                </a:cubicBezTo>
                <a:lnTo>
                  <a:pt x="0" y="6505"/>
                </a:lnTo>
                <a:lnTo>
                  <a:pt x="10" y="6510"/>
                </a:lnTo>
                <a:cubicBezTo>
                  <a:pt x="52" y="6527"/>
                  <a:pt x="98" y="6537"/>
                  <a:pt x="146" y="6537"/>
                </a:cubicBezTo>
                <a:lnTo>
                  <a:pt x="4728" y="6537"/>
                </a:lnTo>
                <a:cubicBezTo>
                  <a:pt x="4922" y="6537"/>
                  <a:pt x="5078" y="6381"/>
                  <a:pt x="5078" y="6187"/>
                </a:cubicBezTo>
                <a:lnTo>
                  <a:pt x="5078" y="168"/>
                </a:lnTo>
                <a:cubicBezTo>
                  <a:pt x="5078" y="107"/>
                  <a:pt x="5063" y="51"/>
                  <a:pt x="5036" y="1"/>
                </a:cubicBezTo>
                <a:lnTo>
                  <a:pt x="50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323850" tIns="215900" rIns="179705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endParaRPr lang="zh-CN" altLang="zh-CN" sz="14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53" name="圆角矩形 3"/>
          <p:cNvSpPr/>
          <p:nvPr>
            <p:custDataLst>
              <p:tags r:id="rId9"/>
            </p:custDataLst>
          </p:nvPr>
        </p:nvSpPr>
        <p:spPr>
          <a:xfrm>
            <a:off x="8035265" y="1628274"/>
            <a:ext cx="3352399" cy="4264440"/>
          </a:xfrm>
          <a:prstGeom prst="roundRect">
            <a:avLst>
              <a:gd name="adj" fmla="val 6621"/>
            </a:avLst>
          </a:prstGeom>
          <a:solidFill>
            <a:schemeClr val="lt1">
              <a:lumMod val="100000"/>
              <a:alpha val="10000"/>
            </a:schemeClr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288290" tIns="252095" rIns="288290" bIns="698500" numCol="1" spcCol="0" rtlCol="0" fromWordArt="0" anchor="t" anchorCtr="0" forceAA="0" compatLnSpc="1">
            <a:noAutofit/>
          </a:bodyPr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D9(06.26):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lvl="0" indent="-285750" algn="l">
              <a:lnSpc>
                <a:spcPct val="14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大剂量血管活性药物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lvl="0" indent="-285750" algn="l">
              <a:lnSpc>
                <a:spcPct val="14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抗感染：多黏菌素E甲磺酸钠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285750" lvl="0" indent="-285750" algn="l">
              <a:lnSpc>
                <a:spcPct val="14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容量复苏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4" name="圆角矩形 16"/>
          <p:cNvSpPr/>
          <p:nvPr>
            <p:custDataLst>
              <p:tags r:id="rId10"/>
            </p:custDataLst>
          </p:nvPr>
        </p:nvSpPr>
        <p:spPr>
          <a:xfrm>
            <a:off x="8249153" y="5212967"/>
            <a:ext cx="490610" cy="493149"/>
          </a:xfrm>
          <a:prstGeom prst="roundRect">
            <a:avLst>
              <a:gd name="adj" fmla="val 23765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rmAutofit/>
          </a:bodyPr>
          <a:p>
            <a:pPr lvl="0" algn="ctr"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1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39459" y="119384"/>
            <a:ext cx="7118221" cy="495760"/>
            <a:chOff x="1380050" y="1818298"/>
            <a:chExt cx="2345867" cy="405374"/>
          </a:xfrm>
          <a:solidFill>
            <a:schemeClr val="tx2"/>
          </a:solidFill>
        </p:grpSpPr>
        <p:sp>
          <p:nvSpPr>
            <p:cNvPr id="3" name="矩形 2"/>
            <p:cNvSpPr/>
            <p:nvPr/>
          </p:nvSpPr>
          <p:spPr bwMode="auto">
            <a:xfrm>
              <a:off x="1380051" y="1818298"/>
              <a:ext cx="1890820" cy="3976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85800">
                <a:defRPr/>
              </a:pPr>
              <a:r>
                <a:rPr lang="zh-CN" altLang="en-US" sz="3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病原学结果</a:t>
              </a:r>
              <a:r>
                <a:rPr lang="en-US" altLang="zh-CN" sz="3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06.25</a:t>
              </a:r>
              <a:r>
                <a:rPr lang="zh-CN" altLang="en-US" sz="3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痰培养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" name="直接连接符 13"/>
            <p:cNvCxnSpPr/>
            <p:nvPr/>
          </p:nvCxnSpPr>
          <p:spPr>
            <a:xfrm flipV="1">
              <a:off x="1380050" y="2215968"/>
              <a:ext cx="2345867" cy="7704"/>
            </a:xfrm>
            <a:prstGeom prst="line">
              <a:avLst/>
            </a:prstGeom>
            <a:grp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66738" y="847725"/>
            <a:ext cx="7305675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1355725" y="958850"/>
            <a:ext cx="2666365" cy="120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385570" y="1494155"/>
            <a:ext cx="262890" cy="151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759585" y="1998980"/>
            <a:ext cx="1111250" cy="212090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17855" y="2574925"/>
            <a:ext cx="5485130" cy="222250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17855" y="2924175"/>
            <a:ext cx="5485130" cy="222250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75" y="893445"/>
            <a:ext cx="2724150" cy="31483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157845" y="4342765"/>
            <a:ext cx="34937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病原学</a:t>
            </a:r>
            <a:r>
              <a:rPr lang="en-US" altLang="zh-CN" sz="3200" b="1"/>
              <a:t> ≠ </a:t>
            </a:r>
            <a:r>
              <a:rPr lang="zh-CN" altLang="en-US" sz="3200" b="1"/>
              <a:t>临床表现</a:t>
            </a:r>
            <a:endParaRPr lang="zh-CN" altLang="en-US" sz="3200" b="1"/>
          </a:p>
        </p:txBody>
      </p:sp>
      <p:sp>
        <p:nvSpPr>
          <p:cNvPr id="14" name="下弧形箭头 13"/>
          <p:cNvSpPr/>
          <p:nvPr/>
        </p:nvSpPr>
        <p:spPr>
          <a:xfrm>
            <a:off x="8395970" y="5227320"/>
            <a:ext cx="1369060" cy="539115"/>
          </a:xfrm>
          <a:prstGeom prst="curved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39460" y="119384"/>
            <a:ext cx="8053169" cy="495760"/>
            <a:chOff x="1380050" y="1818298"/>
            <a:chExt cx="2345867" cy="405374"/>
          </a:xfrm>
          <a:solidFill>
            <a:schemeClr val="tx2"/>
          </a:solidFill>
        </p:grpSpPr>
        <p:sp>
          <p:nvSpPr>
            <p:cNvPr id="3" name="矩形 2"/>
            <p:cNvSpPr/>
            <p:nvPr/>
          </p:nvSpPr>
          <p:spPr bwMode="auto">
            <a:xfrm>
              <a:off x="1380051" y="1818298"/>
              <a:ext cx="1890820" cy="3976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85800">
                <a:defRPr/>
              </a:pPr>
              <a:r>
                <a:rPr lang="zh-CN" altLang="en-US" sz="3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病原学结果</a:t>
              </a:r>
              <a:r>
                <a:rPr lang="en-US" altLang="zh-CN" sz="3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06.27NGS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" name="直接连接符 13"/>
            <p:cNvCxnSpPr/>
            <p:nvPr/>
          </p:nvCxnSpPr>
          <p:spPr>
            <a:xfrm flipV="1">
              <a:off x="1380050" y="2215968"/>
              <a:ext cx="2345867" cy="7704"/>
            </a:xfrm>
            <a:prstGeom prst="line">
              <a:avLst/>
            </a:prstGeom>
            <a:grp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097990" y="904239"/>
            <a:ext cx="5782736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580" y="904126"/>
            <a:ext cx="5719650" cy="50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圆角矩形 6"/>
          <p:cNvSpPr/>
          <p:nvPr/>
        </p:nvSpPr>
        <p:spPr>
          <a:xfrm>
            <a:off x="2790190" y="904240"/>
            <a:ext cx="555625" cy="222250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85115" y="4264660"/>
            <a:ext cx="1150620" cy="857250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8634095" y="904240"/>
            <a:ext cx="555625" cy="222250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6097905" y="4264660"/>
            <a:ext cx="1271270" cy="1008380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7" grpId="1" animBg="1"/>
      <p:bldP spid="5" grpId="1" animBg="1"/>
      <p:bldP spid="6" grpId="0" animBg="1"/>
      <p:bldP spid="8" grpId="0" animBg="1"/>
      <p:bldP spid="6" grpId="1" animBg="1"/>
      <p:bldP spid="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感染性休克</a:t>
            </a:r>
            <a:r>
              <a:rPr lang="en-US" altLang="zh-CN" sz="3200"/>
              <a:t>——</a:t>
            </a:r>
            <a:r>
              <a:rPr lang="zh-CN" altLang="en-US" sz="3200"/>
              <a:t>鲍曼不动杆菌为主的多重肺部感染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4660" y="1612265"/>
            <a:ext cx="10046335" cy="4351655"/>
          </a:xfrm>
        </p:spPr>
        <p:txBody>
          <a:bodyPr/>
          <a:p>
            <a:r>
              <a:rPr lang="en-US" altLang="zh-CN" dirty="0" smtClean="0">
                <a:sym typeface="+mn-ea"/>
              </a:rPr>
              <a:t>06.27</a:t>
            </a:r>
            <a:r>
              <a:rPr lang="zh-CN" altLang="en-US" dirty="0" smtClean="0">
                <a:sym typeface="+mn-ea"/>
              </a:rPr>
              <a:t>常规抗感染药物效果差，加用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舒巴坦钠度洛巴坦钠</a:t>
            </a:r>
            <a:r>
              <a:rPr lang="en-US" altLang="zh-CN" dirty="0" smtClean="0">
                <a:sym typeface="+mn-ea"/>
              </a:rPr>
              <a:t>2g q8h vd</a:t>
            </a:r>
            <a:endParaRPr lang="en-US" altLang="zh-CN" dirty="0" smtClean="0">
              <a:sym typeface="+mn-ea"/>
            </a:endParaRPr>
          </a:p>
          <a:p>
            <a:r>
              <a:rPr lang="zh-CN" altLang="en-US" dirty="0" smtClean="0"/>
              <a:t>头孢他啶阿维巴坦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→美罗培南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2g q8h 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持续泵入</a:t>
            </a:r>
            <a:endParaRPr lang="zh-C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/>
              <a:t>免疫球蛋白</a:t>
            </a:r>
            <a:r>
              <a:rPr lang="zh-CN" altLang="en-US" dirty="0" smtClean="0"/>
              <a:t>冲击</a:t>
            </a:r>
            <a:endParaRPr lang="zh-CN" altLang="en-US" dirty="0" smtClean="0"/>
          </a:p>
          <a:p>
            <a:r>
              <a:rPr lang="zh-CN" altLang="en-US" dirty="0" smtClean="0"/>
              <a:t>容量复苏</a:t>
            </a:r>
            <a:endParaRPr lang="zh-CN" altLang="en-US" dirty="0" smtClean="0"/>
          </a:p>
          <a:p>
            <a:endParaRPr lang="zh-CN" altLang="en-US"/>
          </a:p>
        </p:txBody>
      </p:sp>
      <p:graphicFrame>
        <p:nvGraphicFramePr>
          <p:cNvPr id="5" name="内容占位符 4"/>
          <p:cNvGraphicFramePr/>
          <p:nvPr>
            <p:ph sz="half" idx="2"/>
            <p:custDataLst>
              <p:tags r:id="rId1"/>
            </p:custDataLst>
          </p:nvPr>
        </p:nvGraphicFramePr>
        <p:xfrm>
          <a:off x="3034665" y="2967990"/>
          <a:ext cx="8685530" cy="1634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95"/>
                <a:gridCol w="828675"/>
                <a:gridCol w="858520"/>
                <a:gridCol w="897255"/>
                <a:gridCol w="897255"/>
                <a:gridCol w="897255"/>
                <a:gridCol w="857250"/>
                <a:gridCol w="831215"/>
                <a:gridCol w="836930"/>
                <a:gridCol w="995680"/>
              </a:tblGrid>
              <a:tr h="410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日期</a:t>
                      </a:r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6.25</a:t>
                      </a:r>
                      <a:endParaRPr lang="en-US" altLang="zh-CN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6.26</a:t>
                      </a:r>
                      <a:endParaRPr lang="en-US" altLang="zh-CN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6.27</a:t>
                      </a:r>
                      <a:endParaRPr lang="en-US" altLang="zh-CN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6.28</a:t>
                      </a:r>
                      <a:endParaRPr lang="en-US" altLang="zh-CN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6.29</a:t>
                      </a:r>
                      <a:endParaRPr lang="en-US" altLang="zh-CN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6.30</a:t>
                      </a:r>
                      <a:endParaRPr lang="en-US" altLang="zh-CN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7.1</a:t>
                      </a:r>
                      <a:endParaRPr lang="en-US" altLang="zh-CN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7.2</a:t>
                      </a:r>
                      <a:endParaRPr lang="en-US" altLang="zh-CN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总计</a:t>
                      </a:r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81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入量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3164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2900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2339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2066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3310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3374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3597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4829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7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出量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960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1740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1310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1020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1235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1620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1700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2780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437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平衡</a:t>
                      </a: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+2200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+1160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+1029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+1046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+2075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+1754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+1897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+2049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+13210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感染性休克纠正</a:t>
            </a:r>
            <a:r>
              <a:rPr lang="en-US" altLang="zh-CN" sz="3200"/>
              <a:t>——</a:t>
            </a:r>
            <a:r>
              <a:rPr lang="zh-CN" altLang="en-US" sz="3200">
                <a:solidFill>
                  <a:srgbClr val="C00000"/>
                </a:solidFill>
              </a:rPr>
              <a:t>气道出血</a:t>
            </a:r>
            <a:endParaRPr lang="zh-CN" altLang="en-US" sz="320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4660" y="1612265"/>
            <a:ext cx="4747260" cy="3557905"/>
          </a:xfrm>
        </p:spPr>
        <p:txBody>
          <a:bodyPr/>
          <a:p>
            <a:r>
              <a:rPr lang="en-US" altLang="zh-CN" dirty="0" smtClean="0">
                <a:sym typeface="+mn-ea"/>
              </a:rPr>
              <a:t>7.2 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循环趋于稳定</a:t>
            </a:r>
            <a:r>
              <a:rPr lang="zh-CN" altLang="en-US" dirty="0" smtClean="0">
                <a:sym typeface="+mn-ea"/>
              </a:rPr>
              <a:t>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去甲肾上腺素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0.3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-0.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04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μg/kg/min、去氧肾上腺素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1.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5-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DC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；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纤支镜下血栓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清除，垂体后叶素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1u/h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止血，凝血酶散局部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喷洒；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鼻腔出血：填塞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止血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加用更昔洛韦</a:t>
            </a:r>
            <a:r>
              <a:rPr lang="en-US" altLang="zh-CN" dirty="0" smtClean="0">
                <a:sym typeface="+mn-ea"/>
              </a:rPr>
              <a:t>250mg qd</a:t>
            </a:r>
            <a:r>
              <a:rPr lang="zh-CN" altLang="en-US" dirty="0" smtClean="0">
                <a:sym typeface="+mn-ea"/>
              </a:rPr>
              <a:t>抗病毒</a:t>
            </a:r>
            <a:endParaRPr lang="zh-CN" altLang="en-US" dirty="0" smtClean="0">
              <a:sym typeface="+mn-ea"/>
            </a:endParaRPr>
          </a:p>
          <a:p>
            <a:r>
              <a:rPr lang="zh-CN" altLang="en-US" dirty="0" smtClean="0">
                <a:sym typeface="+mn-ea"/>
              </a:rPr>
              <a:t>输注血小板、血浆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6" name="图片 5" descr="微信图片_202507212022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7270" y="1612265"/>
            <a:ext cx="3252400" cy="4320000"/>
          </a:xfrm>
          <a:prstGeom prst="rect">
            <a:avLst/>
          </a:prstGeom>
        </p:spPr>
      </p:pic>
      <p:pic>
        <p:nvPicPr>
          <p:cNvPr id="7" name="图片 6" descr="微信图片_202507212022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610" y="1612265"/>
            <a:ext cx="3252400" cy="4320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39460" y="119384"/>
            <a:ext cx="8053169" cy="495760"/>
            <a:chOff x="1380050" y="1818298"/>
            <a:chExt cx="2345867" cy="405374"/>
          </a:xfrm>
          <a:solidFill>
            <a:schemeClr val="tx2"/>
          </a:solidFill>
        </p:grpSpPr>
        <p:sp>
          <p:nvSpPr>
            <p:cNvPr id="3" name="矩形 2"/>
            <p:cNvSpPr/>
            <p:nvPr/>
          </p:nvSpPr>
          <p:spPr bwMode="auto">
            <a:xfrm>
              <a:off x="1380051" y="1818298"/>
              <a:ext cx="1890820" cy="3976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85800">
                <a:defRPr/>
              </a:pPr>
              <a:r>
                <a:rPr lang="zh-CN" altLang="en-US" sz="3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复查病原学结果</a:t>
              </a:r>
              <a:r>
                <a:rPr lang="en-US" altLang="zh-CN" sz="3200" b="1" spc="3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tNGS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" name="直接连接符 13"/>
            <p:cNvCxnSpPr/>
            <p:nvPr/>
          </p:nvCxnSpPr>
          <p:spPr>
            <a:xfrm flipV="1">
              <a:off x="1380050" y="2215968"/>
              <a:ext cx="2345867" cy="7704"/>
            </a:xfrm>
            <a:prstGeom prst="line">
              <a:avLst/>
            </a:prstGeom>
            <a:grp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185" y="2036445"/>
            <a:ext cx="4133850" cy="209550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1590040" y="1473200"/>
            <a:ext cx="1628140" cy="47498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6.27</a:t>
            </a:r>
            <a:r>
              <a:rPr lang="zh-CN" altLang="en-US"/>
              <a:t>血</a:t>
            </a:r>
            <a:r>
              <a:rPr lang="en-US" altLang="zh-CN"/>
              <a:t>NGS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7633970" y="1273175"/>
            <a:ext cx="1628140" cy="47498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7.3</a:t>
            </a:r>
            <a:r>
              <a:rPr lang="zh-CN" altLang="en-US"/>
              <a:t>血</a:t>
            </a:r>
            <a:r>
              <a:rPr lang="en-US" altLang="zh-CN"/>
              <a:t>tNGS</a:t>
            </a:r>
            <a:endParaRPr lang="en-US" altLang="zh-CN"/>
          </a:p>
        </p:txBody>
      </p:sp>
      <p:grpSp>
        <p:nvGrpSpPr>
          <p:cNvPr id="13" name="组合 12"/>
          <p:cNvGrpSpPr/>
          <p:nvPr/>
        </p:nvGrpSpPr>
        <p:grpSpPr>
          <a:xfrm>
            <a:off x="5752465" y="1948180"/>
            <a:ext cx="6211570" cy="3896995"/>
            <a:chOff x="7945" y="2169"/>
            <a:chExt cx="10330" cy="6460"/>
          </a:xfrm>
        </p:grpSpPr>
        <p:grpSp>
          <p:nvGrpSpPr>
            <p:cNvPr id="6" name="组合 5"/>
            <p:cNvGrpSpPr/>
            <p:nvPr/>
          </p:nvGrpSpPr>
          <p:grpSpPr>
            <a:xfrm>
              <a:off x="7945" y="2169"/>
              <a:ext cx="10330" cy="6461"/>
              <a:chOff x="4435" y="1631"/>
              <a:chExt cx="10330" cy="6461"/>
            </a:xfrm>
          </p:grpSpPr>
          <p:pic>
            <p:nvPicPr>
              <p:cNvPr id="8194" name="Picture 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435" y="1632"/>
                <a:ext cx="10330" cy="64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" name="矩形 4"/>
              <p:cNvSpPr/>
              <p:nvPr/>
            </p:nvSpPr>
            <p:spPr>
              <a:xfrm>
                <a:off x="11797" y="1631"/>
                <a:ext cx="747" cy="26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0" name="圆角矩形 9"/>
            <p:cNvSpPr/>
            <p:nvPr/>
          </p:nvSpPr>
          <p:spPr>
            <a:xfrm>
              <a:off x="9303" y="4974"/>
              <a:ext cx="4479" cy="32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9353" y="5907"/>
              <a:ext cx="4479" cy="1235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9353" y="8150"/>
              <a:ext cx="4479" cy="32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4" name="右箭头 13"/>
          <p:cNvSpPr/>
          <p:nvPr/>
        </p:nvSpPr>
        <p:spPr>
          <a:xfrm>
            <a:off x="4622165" y="2968625"/>
            <a:ext cx="979170" cy="48577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4090" y="257175"/>
            <a:ext cx="10515600" cy="1325563"/>
          </a:xfrm>
        </p:spPr>
        <p:txBody>
          <a:bodyPr/>
          <a:p>
            <a:r>
              <a:rPr lang="zh-CN" altLang="en-US"/>
              <a:t>再次</a:t>
            </a:r>
            <a:r>
              <a:rPr lang="zh-CN" altLang="en-US"/>
              <a:t>脱机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>
          <a:xfrm>
            <a:off x="667385" y="1583055"/>
            <a:ext cx="3754755" cy="4351655"/>
          </a:xfrm>
        </p:spPr>
        <p:txBody>
          <a:bodyPr/>
          <a:p>
            <a:r>
              <a:rPr lang="en-US" altLang="zh-CN" dirty="0" smtClean="0">
                <a:sym typeface="+mn-ea"/>
              </a:rPr>
              <a:t>7.3</a:t>
            </a:r>
            <a:r>
              <a:rPr lang="zh-CN" altLang="en-US" dirty="0" smtClean="0">
                <a:sym typeface="+mn-ea"/>
              </a:rPr>
              <a:t>更昔洛韦</a:t>
            </a:r>
            <a:r>
              <a:rPr lang="en-US" altLang="zh-CN" dirty="0" smtClean="0">
                <a:sym typeface="+mn-ea"/>
              </a:rPr>
              <a:t>250mg q12h</a:t>
            </a:r>
            <a:endParaRPr lang="en-US" altLang="zh-CN" dirty="0" smtClean="0">
              <a:sym typeface="+mn-ea"/>
            </a:endParaRPr>
          </a:p>
          <a:p>
            <a:r>
              <a:rPr lang="zh-CN" altLang="en-US" dirty="0" smtClean="0"/>
              <a:t>容量</a:t>
            </a:r>
            <a:r>
              <a:rPr lang="zh-CN" altLang="en-US" dirty="0" smtClean="0"/>
              <a:t>负平衡</a:t>
            </a:r>
            <a:endParaRPr lang="zh-CN" altLang="en-US" dirty="0" smtClean="0"/>
          </a:p>
          <a:p>
            <a:r>
              <a:rPr lang="zh-CN" altLang="en-US" dirty="0" smtClean="0"/>
              <a:t>间断行纤支镜检查清理陈旧性</a:t>
            </a:r>
            <a:r>
              <a:rPr lang="zh-CN" altLang="en-US" dirty="0" smtClean="0"/>
              <a:t>血痰</a:t>
            </a:r>
            <a:endParaRPr lang="zh-CN" altLang="en-US" dirty="0" smtClean="0"/>
          </a:p>
          <a:p>
            <a:r>
              <a:rPr lang="en-US" altLang="zh-CN" dirty="0" smtClean="0">
                <a:solidFill>
                  <a:srgbClr val="C00000"/>
                </a:solidFill>
              </a:rPr>
              <a:t>7.9</a:t>
            </a:r>
            <a:r>
              <a:rPr lang="zh-CN" altLang="en-US" dirty="0" smtClean="0">
                <a:solidFill>
                  <a:srgbClr val="C00000"/>
                </a:solidFill>
              </a:rPr>
              <a:t>撤离呼吸机</a:t>
            </a:r>
            <a:endParaRPr lang="zh-CN" altLang="en-US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循环波动：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去甲肾上腺素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0.04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-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0.1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μg/kg/min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r>
              <a:rPr lang="zh-CN" altLang="en-US" dirty="0" smtClean="0"/>
              <a:t>加用</a:t>
            </a:r>
            <a:r>
              <a:rPr lang="zh-CN" altLang="en-US" dirty="0" smtClean="0">
                <a:sym typeface="+mn-ea"/>
              </a:rPr>
              <a:t>头孢他啶阿维巴坦钠针</a:t>
            </a:r>
            <a:r>
              <a:rPr lang="en-US" altLang="zh-CN" dirty="0" smtClean="0">
                <a:sym typeface="+mn-ea"/>
              </a:rPr>
              <a:t>(</a:t>
            </a:r>
            <a:r>
              <a:rPr lang="zh-CN" altLang="en-US" dirty="0" smtClean="0">
                <a:sym typeface="+mn-ea"/>
              </a:rPr>
              <a:t>思福妥</a:t>
            </a:r>
            <a:r>
              <a:rPr lang="en-US" altLang="zh-CN" dirty="0" smtClean="0">
                <a:sym typeface="+mn-ea"/>
              </a:rPr>
              <a:t>) (2.5g) q8</a:t>
            </a:r>
            <a:r>
              <a:rPr lang="en-US" altLang="zh-CN" dirty="0" smtClean="0">
                <a:sym typeface="+mn-ea"/>
              </a:rPr>
              <a:t>h</a:t>
            </a:r>
            <a:endParaRPr lang="en-US" altLang="zh-CN" dirty="0" smtClean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82820" y="1745615"/>
            <a:ext cx="3286125" cy="2628900"/>
          </a:xfrm>
          <a:prstGeom prst="rect">
            <a:avLst/>
          </a:prstGeom>
        </p:spPr>
      </p:pic>
      <p:graphicFrame>
        <p:nvGraphicFramePr>
          <p:cNvPr id="7" name="内容占位符 6"/>
          <p:cNvGraphicFramePr/>
          <p:nvPr>
            <p:ph sz="half" idx="2"/>
            <p:custDataLst>
              <p:tags r:id="rId3"/>
            </p:custDataLst>
          </p:nvPr>
        </p:nvGraphicFramePr>
        <p:xfrm>
          <a:off x="4500880" y="4652645"/>
          <a:ext cx="6852920" cy="1634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5495"/>
                <a:gridCol w="828675"/>
                <a:gridCol w="858520"/>
                <a:gridCol w="897255"/>
                <a:gridCol w="897255"/>
                <a:gridCol w="897255"/>
                <a:gridCol w="857250"/>
                <a:gridCol w="831215"/>
              </a:tblGrid>
              <a:tr h="4108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日期</a:t>
                      </a:r>
                      <a:endParaRPr lang="zh-CN" altLang="en-US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7.3</a:t>
                      </a:r>
                      <a:endParaRPr lang="en-US" altLang="zh-CN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7.4</a:t>
                      </a:r>
                      <a:endParaRPr lang="en-US" altLang="zh-CN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7.5</a:t>
                      </a:r>
                      <a:endParaRPr lang="en-US" altLang="zh-CN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7.6</a:t>
                      </a:r>
                      <a:endParaRPr lang="en-US" altLang="zh-CN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7.7</a:t>
                      </a:r>
                      <a:endParaRPr lang="en-US" altLang="zh-CN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7.8</a:t>
                      </a:r>
                      <a:endParaRPr lang="en-US" altLang="zh-CN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7.9</a:t>
                      </a:r>
                      <a:endParaRPr lang="en-US" altLang="zh-CN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981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入量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3968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3806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2892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2875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3068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2367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2959</a:t>
                      </a:r>
                      <a:endParaRPr lang="en-US" altLang="zh-CN"/>
                    </a:p>
                  </a:txBody>
                  <a:tcPr/>
                </a:tc>
              </a:tr>
              <a:tr h="3879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出量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3060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3230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3340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3900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3900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1345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1400</a:t>
                      </a:r>
                      <a:endParaRPr lang="en-US" altLang="zh-CN"/>
                    </a:p>
                  </a:txBody>
                  <a:tcPr/>
                </a:tc>
              </a:tr>
              <a:tr h="43751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平衡</a:t>
                      </a: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+908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-576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-448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-1025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-832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+1022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+1559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90230" y="1745615"/>
            <a:ext cx="3182699" cy="2628000"/>
          </a:xfrm>
          <a:prstGeom prst="rect">
            <a:avLst/>
          </a:prstGeom>
        </p:spPr>
      </p:pic>
      <p:sp>
        <p:nvSpPr>
          <p:cNvPr id="9" name="圆角矩形 8"/>
          <p:cNvSpPr/>
          <p:nvPr>
            <p:custDataLst>
              <p:tags r:id="rId6"/>
            </p:custDataLst>
          </p:nvPr>
        </p:nvSpPr>
        <p:spPr>
          <a:xfrm>
            <a:off x="5916295" y="1206500"/>
            <a:ext cx="959485" cy="4749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7.3 DR</a:t>
            </a:r>
            <a:endParaRPr lang="en-US"/>
          </a:p>
        </p:txBody>
      </p:sp>
      <p:sp>
        <p:nvSpPr>
          <p:cNvPr id="10" name="圆角矩形 9"/>
          <p:cNvSpPr/>
          <p:nvPr>
            <p:custDataLst>
              <p:tags r:id="rId7"/>
            </p:custDataLst>
          </p:nvPr>
        </p:nvSpPr>
        <p:spPr>
          <a:xfrm>
            <a:off x="9243060" y="1225550"/>
            <a:ext cx="1026160" cy="4749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7.8 DR</a:t>
            </a:r>
            <a:endParaRPr lang="en-US"/>
          </a:p>
        </p:txBody>
      </p:sp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39460" y="119384"/>
            <a:ext cx="8053169" cy="495760"/>
            <a:chOff x="1380050" y="1818298"/>
            <a:chExt cx="2345867" cy="405374"/>
          </a:xfrm>
          <a:solidFill>
            <a:schemeClr val="tx2"/>
          </a:solidFill>
        </p:grpSpPr>
        <p:sp>
          <p:nvSpPr>
            <p:cNvPr id="3" name="矩形 2"/>
            <p:cNvSpPr/>
            <p:nvPr/>
          </p:nvSpPr>
          <p:spPr bwMode="auto">
            <a:xfrm>
              <a:off x="1380051" y="1818298"/>
              <a:ext cx="1890820" cy="3976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85800">
                <a:defRPr/>
              </a:pPr>
              <a:r>
                <a:rPr lang="zh-CN" altLang="en-US" sz="3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第三次复查病原学结果</a:t>
              </a:r>
              <a:r>
                <a:rPr lang="en-US" altLang="zh-CN" sz="3200" b="1" spc="3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tNGS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" name="直接连接符 13"/>
            <p:cNvCxnSpPr/>
            <p:nvPr/>
          </p:nvCxnSpPr>
          <p:spPr>
            <a:xfrm flipV="1">
              <a:off x="1380050" y="2215968"/>
              <a:ext cx="2345867" cy="7704"/>
            </a:xfrm>
            <a:prstGeom prst="line">
              <a:avLst/>
            </a:prstGeom>
            <a:grp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196850" y="1143000"/>
            <a:ext cx="6211570" cy="4571365"/>
            <a:chOff x="9059" y="2005"/>
            <a:chExt cx="9782" cy="7199"/>
          </a:xfrm>
        </p:grpSpPr>
        <p:sp>
          <p:nvSpPr>
            <p:cNvPr id="9" name="圆角矩形 8"/>
            <p:cNvSpPr/>
            <p:nvPr/>
          </p:nvSpPr>
          <p:spPr>
            <a:xfrm>
              <a:off x="12022" y="2005"/>
              <a:ext cx="2564" cy="748"/>
            </a:xfrm>
            <a:prstGeom prst="round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7.3</a:t>
              </a:r>
              <a:r>
                <a:rPr lang="zh-CN" altLang="en-US"/>
                <a:t>血</a:t>
              </a:r>
              <a:r>
                <a:rPr lang="en-US" altLang="zh-CN"/>
                <a:t>tNGS</a:t>
              </a:r>
              <a:endParaRPr lang="en-US" altLang="zh-CN"/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9059" y="3068"/>
              <a:ext cx="9782" cy="6137"/>
              <a:chOff x="7945" y="2169"/>
              <a:chExt cx="10330" cy="6460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7945" y="2169"/>
                <a:ext cx="10330" cy="6461"/>
                <a:chOff x="4435" y="1631"/>
                <a:chExt cx="10330" cy="6461"/>
              </a:xfrm>
            </p:grpSpPr>
            <p:pic>
              <p:nvPicPr>
                <p:cNvPr id="5" name="Picture 2"/>
                <p:cNvPicPr>
                  <a:picLocks noChangeAspect="1" noChangeArrowheads="1"/>
                </p:cNvPicPr>
                <p:nvPr/>
              </p:nvPicPr>
              <p:blipFill>
                <a:blip r:embed="rId1"/>
                <a:srcRect/>
                <a:stretch>
                  <a:fillRect/>
                </a:stretch>
              </p:blipFill>
              <p:spPr bwMode="auto">
                <a:xfrm>
                  <a:off x="4435" y="1632"/>
                  <a:ext cx="10330" cy="64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7" name="矩形 6"/>
                <p:cNvSpPr/>
                <p:nvPr/>
              </p:nvSpPr>
              <p:spPr>
                <a:xfrm>
                  <a:off x="11797" y="1631"/>
                  <a:ext cx="747" cy="2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" name="圆角矩形 9"/>
              <p:cNvSpPr/>
              <p:nvPr/>
            </p:nvSpPr>
            <p:spPr>
              <a:xfrm>
                <a:off x="9303" y="4974"/>
                <a:ext cx="4479" cy="320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1" name="圆角矩形 10"/>
              <p:cNvSpPr/>
              <p:nvPr/>
            </p:nvSpPr>
            <p:spPr>
              <a:xfrm>
                <a:off x="9353" y="5907"/>
                <a:ext cx="4479" cy="1235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9353" y="8150"/>
                <a:ext cx="4479" cy="320"/>
              </a:xfrm>
              <a:prstGeom prst="roundRect">
                <a:avLst/>
              </a:prstGeom>
              <a:noFill/>
              <a:ln>
                <a:solidFill>
                  <a:srgbClr val="C0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5" name="组合 14"/>
          <p:cNvGrpSpPr>
            <a:grpSpLocks noChangeAspect="1"/>
          </p:cNvGrpSpPr>
          <p:nvPr/>
        </p:nvGrpSpPr>
        <p:grpSpPr>
          <a:xfrm>
            <a:off x="6627495" y="1755140"/>
            <a:ext cx="5374958" cy="3960000"/>
            <a:chOff x="10437" y="2039"/>
            <a:chExt cx="9234" cy="7026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437" y="2039"/>
              <a:ext cx="9235" cy="70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矩形 13"/>
            <p:cNvSpPr/>
            <p:nvPr/>
          </p:nvSpPr>
          <p:spPr>
            <a:xfrm>
              <a:off x="17352" y="2049"/>
              <a:ext cx="778" cy="3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8501380" y="1270000"/>
            <a:ext cx="1628140" cy="47498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7.10</a:t>
            </a:r>
            <a:r>
              <a:rPr lang="zh-CN" altLang="en-US"/>
              <a:t>血</a:t>
            </a:r>
            <a:r>
              <a:rPr lang="en-US" altLang="zh-CN"/>
              <a:t>tNGS</a:t>
            </a:r>
            <a:endParaRPr lang="en-US" altLang="zh-CN"/>
          </a:p>
        </p:txBody>
      </p:sp>
      <p:sp>
        <p:nvSpPr>
          <p:cNvPr id="17" name="圆角矩形 16"/>
          <p:cNvSpPr/>
          <p:nvPr/>
        </p:nvSpPr>
        <p:spPr>
          <a:xfrm>
            <a:off x="7373620" y="3264535"/>
            <a:ext cx="2508885" cy="466725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>
            <a:off x="7281545" y="4004945"/>
            <a:ext cx="2693035" cy="957580"/>
          </a:xfrm>
          <a:prstGeom prst="round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24629" y="664691"/>
            <a:ext cx="6536054" cy="5889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anchor="t" anchorCtr="0" compatLnSpc="1"/>
          <a:lstStyle>
            <a:lvl1pPr marL="228600" indent="-228600" algn="l" rtl="0" eaLnBrk="0" fontAlgn="base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en-US" altLang="zh-CN" sz="3200" b="1" dirty="0" smtClean="0">
                <a:solidFill>
                  <a:schemeClr val="tx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07-11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复查胸部</a:t>
            </a:r>
            <a:r>
              <a:rPr lang="en-US" altLang="zh-CN" sz="3200" b="1" dirty="0" smtClean="0">
                <a:solidFill>
                  <a:schemeClr val="tx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CT</a:t>
            </a:r>
            <a:r>
              <a:rPr lang="zh-CN" altLang="en-US" sz="3200" b="1" dirty="0" smtClean="0">
                <a:solidFill>
                  <a:schemeClr val="tx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692" y="1373687"/>
            <a:ext cx="2480745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2101" y="1373459"/>
            <a:ext cx="2419769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97167" y="1373733"/>
            <a:ext cx="2463531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4154" y="3196675"/>
            <a:ext cx="2486346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51703" y="3186515"/>
            <a:ext cx="2397703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90591" y="3204181"/>
            <a:ext cx="2439397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内容占位符 4"/>
          <p:cNvSpPr>
            <a:spLocks noGrp="1"/>
          </p:cNvSpPr>
          <p:nvPr/>
        </p:nvSpPr>
        <p:spPr>
          <a:xfrm>
            <a:off x="7677150" y="1148715"/>
            <a:ext cx="3754755" cy="43516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anchor="t" anchorCtr="0" compatLnSpc="1"/>
          <a:lstStyle>
            <a:lvl1pPr marL="228600" indent="-228600" algn="l" rtl="0" eaLnBrk="0" fontAlgn="base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ym typeface="+mn-ea"/>
              </a:rPr>
              <a:t>1.</a:t>
            </a:r>
            <a:r>
              <a:rPr lang="zh-CN" altLang="en-US" dirty="0" smtClean="0">
                <a:sym typeface="+mn-ea"/>
              </a:rPr>
              <a:t>双肺多发病灶及部分小叶间隔增厚，结合临床考虑心功能不全，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肺水肿</a:t>
            </a:r>
            <a:r>
              <a:rPr lang="zh-CN" altLang="en-US" dirty="0" smtClean="0">
                <a:sym typeface="+mn-ea"/>
              </a:rPr>
              <a:t>，不除外同时合并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肺内感染</a:t>
            </a:r>
            <a:r>
              <a:rPr lang="zh-CN" altLang="en-US" dirty="0" smtClean="0">
                <a:sym typeface="+mn-ea"/>
              </a:rPr>
              <a:t>可能。</a:t>
            </a:r>
            <a:endParaRPr lang="zh-CN" altLang="en-US" dirty="0" smtClean="0">
              <a:sym typeface="+mn-ea"/>
            </a:endParaRPr>
          </a:p>
          <a:p>
            <a:r>
              <a:rPr lang="en-US" altLang="zh-CN" dirty="0" smtClean="0">
                <a:sym typeface="+mn-ea"/>
              </a:rPr>
              <a:t>2.</a:t>
            </a:r>
            <a:r>
              <a:rPr lang="zh-CN" altLang="en-US" dirty="0" smtClean="0">
                <a:sym typeface="+mn-ea"/>
              </a:rPr>
              <a:t>双侧可见少量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胸腔积液</a:t>
            </a:r>
            <a:r>
              <a:rPr lang="zh-CN" altLang="en-US" dirty="0" smtClean="0">
                <a:sym typeface="+mn-ea"/>
              </a:rPr>
              <a:t>并双肺背侧部分</a:t>
            </a:r>
            <a:r>
              <a:rPr lang="zh-CN" altLang="en-US" dirty="0" smtClean="0">
                <a:solidFill>
                  <a:srgbClr val="C00000"/>
                </a:solidFill>
                <a:sym typeface="+mn-ea"/>
              </a:rPr>
              <a:t>膨胀不全、实变</a:t>
            </a:r>
            <a:r>
              <a:rPr lang="zh-CN" altLang="en-US" dirty="0" smtClean="0">
                <a:sym typeface="+mn-ea"/>
              </a:rPr>
              <a:t>，较前增多。</a:t>
            </a:r>
            <a:endParaRPr lang="zh-CN" altLang="en-US" dirty="0" smtClean="0">
              <a:sym typeface="+mn-ea"/>
            </a:endParaRPr>
          </a:p>
          <a:p>
            <a:r>
              <a:rPr lang="en-US" altLang="zh-CN" dirty="0" smtClean="0">
                <a:sym typeface="+mn-ea"/>
              </a:rPr>
              <a:t>3.</a:t>
            </a:r>
            <a:r>
              <a:rPr lang="zh-CN" altLang="en-US" dirty="0" smtClean="0">
                <a:sym typeface="+mn-ea"/>
              </a:rPr>
              <a:t>扫及腹水。</a:t>
            </a:r>
            <a:endParaRPr lang="en-US" altLang="zh-CN" dirty="0" smtClean="0"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肺不张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/>
        </p:nvSpPr>
        <p:spPr>
          <a:xfrm>
            <a:off x="667385" y="1583055"/>
            <a:ext cx="3754755" cy="43516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anchor="t" anchorCtr="0" compatLnSpc="1"/>
          <a:lstStyle>
            <a:lvl1pPr marL="228600" indent="-228600" algn="l" rtl="0" eaLnBrk="0" fontAlgn="base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ym typeface="+mn-ea"/>
              </a:rPr>
              <a:t>7.10</a:t>
            </a:r>
            <a:r>
              <a:rPr lang="zh-CN" altLang="en-US" dirty="0" smtClean="0">
                <a:sym typeface="+mn-ea"/>
              </a:rPr>
              <a:t>停用多粘菌素</a:t>
            </a:r>
            <a:r>
              <a:rPr lang="en-US" altLang="zh-CN" dirty="0" smtClean="0">
                <a:sym typeface="+mn-ea"/>
              </a:rPr>
              <a:t>E</a:t>
            </a:r>
            <a:endParaRPr lang="en-US" altLang="zh-CN" dirty="0" smtClean="0">
              <a:sym typeface="+mn-ea"/>
            </a:endParaRPr>
          </a:p>
          <a:p>
            <a:r>
              <a:rPr lang="zh-CN" altLang="en-US" dirty="0" smtClean="0"/>
              <a:t>康替唑胺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→万古霉素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500mg q12h</a:t>
            </a:r>
            <a:endParaRPr lang="zh-CN" altLang="en-US" dirty="0" smtClean="0"/>
          </a:p>
          <a:p>
            <a:r>
              <a:rPr lang="zh-CN" altLang="en-US" dirty="0" smtClean="0">
                <a:sym typeface="+mn-ea"/>
              </a:rPr>
              <a:t>更昔洛韦</a:t>
            </a:r>
            <a:r>
              <a:rPr lang="en-US" altLang="zh-CN" dirty="0" smtClean="0">
                <a:sym typeface="+mn-ea"/>
              </a:rPr>
              <a:t>250mg </a:t>
            </a:r>
            <a:r>
              <a:rPr lang="en-US" altLang="zh-CN" dirty="0" smtClean="0">
                <a:sym typeface="+mn-ea"/>
              </a:rPr>
              <a:t>qd</a:t>
            </a:r>
            <a:endParaRPr lang="en-US" altLang="zh-CN" dirty="0" smtClean="0">
              <a:sym typeface="+mn-ea"/>
            </a:endParaRPr>
          </a:p>
          <a:p>
            <a:r>
              <a:rPr lang="zh-CN" altLang="en-US" dirty="0" smtClean="0"/>
              <a:t>间断行纤支镜肺泡灌洗吸痰术</a:t>
            </a:r>
            <a:endParaRPr lang="en-US" altLang="zh-CN" dirty="0" smtClean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8060" y="1767205"/>
            <a:ext cx="3400425" cy="2828925"/>
          </a:xfrm>
          <a:prstGeom prst="rect">
            <a:avLst/>
          </a:prstGeom>
        </p:spPr>
      </p:pic>
      <p:pic>
        <p:nvPicPr>
          <p:cNvPr id="7" name="图片 6" descr="微信图片_202507221046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3905" y="1337945"/>
            <a:ext cx="2452852" cy="3258000"/>
          </a:xfrm>
          <a:prstGeom prst="rect">
            <a:avLst/>
          </a:prstGeom>
        </p:spPr>
      </p:pic>
      <p:sp>
        <p:nvSpPr>
          <p:cNvPr id="9" name="圆角矩形 8"/>
          <p:cNvSpPr/>
          <p:nvPr>
            <p:custDataLst>
              <p:tags r:id="rId3"/>
            </p:custDataLst>
          </p:nvPr>
        </p:nvSpPr>
        <p:spPr>
          <a:xfrm>
            <a:off x="5941060" y="1211580"/>
            <a:ext cx="1104265" cy="4749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7.12 DR</a:t>
            </a:r>
            <a:endParaRPr lang="en-US"/>
          </a:p>
        </p:txBody>
      </p:sp>
      <p:sp>
        <p:nvSpPr>
          <p:cNvPr id="8" name="心形 7"/>
          <p:cNvSpPr/>
          <p:nvPr/>
        </p:nvSpPr>
        <p:spPr>
          <a:xfrm>
            <a:off x="9661525" y="2057400"/>
            <a:ext cx="320040" cy="319405"/>
          </a:xfrm>
          <a:prstGeom prst="hear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心形 9"/>
          <p:cNvSpPr/>
          <p:nvPr/>
        </p:nvSpPr>
        <p:spPr>
          <a:xfrm>
            <a:off x="8916035" y="3182620"/>
            <a:ext cx="320040" cy="319405"/>
          </a:xfrm>
          <a:prstGeom prst="hear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同侧圆角矩形 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319463" y="1755775"/>
            <a:ext cx="2251075" cy="334963"/>
          </a:xfrm>
          <a:custGeom>
            <a:avLst/>
            <a:gdLst>
              <a:gd name="T0" fmla="*/ 2251075 w 2250281"/>
              <a:gd name="T1" fmla="*/ 167482 h 335756"/>
              <a:gd name="T2" fmla="*/ 1125538 w 2250281"/>
              <a:gd name="T3" fmla="*/ 334963 h 335756"/>
              <a:gd name="T4" fmla="*/ 0 w 2250281"/>
              <a:gd name="T5" fmla="*/ 167482 h 335756"/>
              <a:gd name="T6" fmla="*/ 1125538 w 2250281"/>
              <a:gd name="T7" fmla="*/ 0 h 335756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2250281"/>
              <a:gd name="T13" fmla="*/ 0 h 335756"/>
              <a:gd name="T14" fmla="*/ 2250281 w 2250281"/>
              <a:gd name="T15" fmla="*/ 335756 h 3357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50281" h="335756">
                <a:moveTo>
                  <a:pt x="65163" y="0"/>
                </a:moveTo>
                <a:lnTo>
                  <a:pt x="2185117" y="0"/>
                </a:lnTo>
                <a:cubicBezTo>
                  <a:pt x="2221106" y="0"/>
                  <a:pt x="2250280" y="29174"/>
                  <a:pt x="2250280" y="65163"/>
                </a:cubicBezTo>
                <a:lnTo>
                  <a:pt x="2250281" y="335756"/>
                </a:lnTo>
                <a:lnTo>
                  <a:pt x="0" y="335756"/>
                </a:lnTo>
                <a:lnTo>
                  <a:pt x="0" y="65163"/>
                </a:lnTo>
                <a:cubicBezTo>
                  <a:pt x="0" y="29174"/>
                  <a:pt x="29174" y="0"/>
                  <a:pt x="65163" y="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miter lim="800000"/>
          </a:ln>
        </p:spPr>
        <p:txBody>
          <a:bodyPr lIns="90000" tIns="46800" rIns="90000" bIns="46800" anchor="ctr"/>
          <a:lstStyle/>
          <a:p>
            <a:pPr algn="just"/>
            <a:r>
              <a:rPr lang="en-US" altLang="zh-CN" b="1" dirty="0">
                <a:solidFill>
                  <a:schemeClr val="bg1"/>
                </a:solidFill>
              </a:rPr>
              <a:t>01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508" name="同侧圆角矩形 10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623050" y="3662363"/>
            <a:ext cx="2249488" cy="336550"/>
          </a:xfrm>
          <a:custGeom>
            <a:avLst/>
            <a:gdLst>
              <a:gd name="T0" fmla="*/ 2249488 w 2250281"/>
              <a:gd name="T1" fmla="*/ 168275 h 335756"/>
              <a:gd name="T2" fmla="*/ 1124744 w 2250281"/>
              <a:gd name="T3" fmla="*/ 336550 h 335756"/>
              <a:gd name="T4" fmla="*/ 0 w 2250281"/>
              <a:gd name="T5" fmla="*/ 168275 h 335756"/>
              <a:gd name="T6" fmla="*/ 1124744 w 2250281"/>
              <a:gd name="T7" fmla="*/ 0 h 335756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2250281"/>
              <a:gd name="T13" fmla="*/ 0 h 335756"/>
              <a:gd name="T14" fmla="*/ 2250281 w 2250281"/>
              <a:gd name="T15" fmla="*/ 335756 h 3357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50281" h="335756">
                <a:moveTo>
                  <a:pt x="65163" y="0"/>
                </a:moveTo>
                <a:lnTo>
                  <a:pt x="2185117" y="0"/>
                </a:lnTo>
                <a:cubicBezTo>
                  <a:pt x="2221106" y="0"/>
                  <a:pt x="2250280" y="29174"/>
                  <a:pt x="2250280" y="65163"/>
                </a:cubicBezTo>
                <a:lnTo>
                  <a:pt x="2250281" y="335756"/>
                </a:lnTo>
                <a:lnTo>
                  <a:pt x="0" y="335756"/>
                </a:lnTo>
                <a:lnTo>
                  <a:pt x="0" y="65163"/>
                </a:lnTo>
                <a:cubicBezTo>
                  <a:pt x="0" y="29174"/>
                  <a:pt x="29174" y="0"/>
                  <a:pt x="65163" y="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miter lim="800000"/>
          </a:ln>
        </p:spPr>
        <p:txBody>
          <a:bodyPr lIns="90000" tIns="46800" rIns="90000" bIns="46800" anchor="ctr"/>
          <a:lstStyle/>
          <a:p>
            <a:pPr algn="r"/>
            <a:r>
              <a:rPr lang="en-US" altLang="zh-CN" b="1" dirty="0">
                <a:solidFill>
                  <a:schemeClr val="bg1"/>
                </a:solidFill>
              </a:rPr>
              <a:t>03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1510" name="同侧圆角矩形 19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623050" y="2667000"/>
            <a:ext cx="2249488" cy="336550"/>
          </a:xfrm>
          <a:custGeom>
            <a:avLst/>
            <a:gdLst>
              <a:gd name="T0" fmla="*/ 2249488 w 2250281"/>
              <a:gd name="T1" fmla="*/ 168275 h 335756"/>
              <a:gd name="T2" fmla="*/ 1124744 w 2250281"/>
              <a:gd name="T3" fmla="*/ 336550 h 335756"/>
              <a:gd name="T4" fmla="*/ 0 w 2250281"/>
              <a:gd name="T5" fmla="*/ 168275 h 335756"/>
              <a:gd name="T6" fmla="*/ 1124744 w 2250281"/>
              <a:gd name="T7" fmla="*/ 0 h 335756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2250281"/>
              <a:gd name="T13" fmla="*/ 0 h 335756"/>
              <a:gd name="T14" fmla="*/ 2250281 w 2250281"/>
              <a:gd name="T15" fmla="*/ 335756 h 3357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50281" h="335756">
                <a:moveTo>
                  <a:pt x="65163" y="0"/>
                </a:moveTo>
                <a:lnTo>
                  <a:pt x="2185117" y="0"/>
                </a:lnTo>
                <a:cubicBezTo>
                  <a:pt x="2221106" y="0"/>
                  <a:pt x="2250280" y="29174"/>
                  <a:pt x="2250280" y="65163"/>
                </a:cubicBezTo>
                <a:lnTo>
                  <a:pt x="2250281" y="335756"/>
                </a:lnTo>
                <a:lnTo>
                  <a:pt x="0" y="335756"/>
                </a:lnTo>
                <a:lnTo>
                  <a:pt x="0" y="65163"/>
                </a:lnTo>
                <a:cubicBezTo>
                  <a:pt x="0" y="29174"/>
                  <a:pt x="29174" y="0"/>
                  <a:pt x="65163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miter lim="800000"/>
          </a:ln>
        </p:spPr>
        <p:txBody>
          <a:bodyPr lIns="90000" tIns="46800" rIns="90000" bIns="46800" anchor="ctr"/>
          <a:lstStyle/>
          <a:p>
            <a:pPr algn="r"/>
            <a:r>
              <a:rPr lang="en-US" altLang="zh-CN" b="1" dirty="0">
                <a:solidFill>
                  <a:schemeClr val="bg1"/>
                </a:solidFill>
              </a:rPr>
              <a:t>02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3681413" y="2713038"/>
            <a:ext cx="4829175" cy="590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txBody>
          <a:bodyPr lIns="90000" tIns="46800" rIns="90000" bIns="46800" anchor="ctr">
            <a:normAutofit/>
          </a:bodyPr>
          <a:lstStyle>
            <a:defPPr>
              <a:defRPr lang="zh-CN"/>
            </a:defPPr>
            <a:lvl1pPr algn="just"/>
          </a:lstStyle>
          <a:p>
            <a:pPr algn="r" fontAlgn="auto">
              <a:defRPr/>
            </a:pPr>
            <a:r>
              <a:rPr lang="zh-CN" altLang="en-US" sz="2400" b="1" noProof="1">
                <a:solidFill>
                  <a:schemeClr val="tx2"/>
                </a:solidFill>
              </a:rPr>
              <a:t>辅助检查</a:t>
            </a:r>
            <a:endParaRPr lang="zh-CN" altLang="en-US" sz="2400" b="1" noProof="1">
              <a:solidFill>
                <a:schemeClr val="tx2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3681413" y="3708400"/>
            <a:ext cx="4829175" cy="590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txBody>
          <a:bodyPr lIns="90000" tIns="46800" rIns="90000" bIns="46800" anchor="ctr">
            <a:normAutofit/>
          </a:bodyPr>
          <a:lstStyle>
            <a:defPPr>
              <a:defRPr lang="zh-CN"/>
            </a:defPPr>
            <a:lvl1pPr algn="just"/>
          </a:lstStyle>
          <a:p>
            <a:pPr algn="r" fontAlgn="auto">
              <a:defRPr/>
            </a:pPr>
            <a:r>
              <a:rPr lang="zh-CN" altLang="en-US" sz="2400" b="1" noProof="1" smtClean="0">
                <a:solidFill>
                  <a:schemeClr val="tx2"/>
                </a:solidFill>
              </a:rPr>
              <a:t>术后</a:t>
            </a:r>
            <a:endParaRPr lang="zh-CN" altLang="en-US" sz="2400" b="1" noProof="1">
              <a:solidFill>
                <a:schemeClr val="tx2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3681413" y="1800225"/>
            <a:ext cx="4829175" cy="590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txBody>
          <a:bodyPr lIns="90000" tIns="46800" rIns="90000" bIns="46800" anchor="ctr">
            <a:normAutofit/>
          </a:bodyPr>
          <a:lstStyle>
            <a:defPPr>
              <a:defRPr lang="zh-CN"/>
            </a:defPPr>
            <a:lvl1pPr algn="just"/>
          </a:lstStyle>
          <a:p>
            <a:pPr algn="l" fontAlgn="auto">
              <a:defRPr/>
            </a:pPr>
            <a:r>
              <a:rPr lang="zh-CN" altLang="en-US" sz="2400" b="1" noProof="1">
                <a:solidFill>
                  <a:schemeClr val="tx2"/>
                </a:solidFill>
              </a:rPr>
              <a:t>病史简介</a:t>
            </a:r>
            <a:endParaRPr lang="zh-CN" altLang="en-US" sz="2400" b="1" noProof="1">
              <a:solidFill>
                <a:schemeClr val="tx2"/>
              </a:solidFill>
            </a:endParaRPr>
          </a:p>
        </p:txBody>
      </p:sp>
      <p:sp>
        <p:nvSpPr>
          <p:cNvPr id="21516" name="文本框 1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085850" y="771525"/>
            <a:ext cx="1989138" cy="10175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000" tIns="46800" rIns="90000" bIns="46800" anchor="ctr"/>
          <a:lstStyle/>
          <a:p>
            <a:r>
              <a:rPr lang="zh-CN" altLang="en-US" sz="6000" b="1" dirty="0">
                <a:solidFill>
                  <a:schemeClr val="tx2"/>
                </a:solidFill>
                <a:latin typeface="微软雅黑" panose="020B0503020204020204" pitchFamily="34" charset="-122"/>
              </a:rPr>
              <a:t>目录</a:t>
            </a:r>
            <a:endParaRPr lang="zh-CN" altLang="en-US" sz="6000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同侧圆角矩形 4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262000" y="4317375"/>
            <a:ext cx="2251075" cy="334963"/>
          </a:xfrm>
          <a:custGeom>
            <a:avLst/>
            <a:gdLst>
              <a:gd name="T0" fmla="*/ 2251075 w 2250281"/>
              <a:gd name="T1" fmla="*/ 167482 h 335756"/>
              <a:gd name="T2" fmla="*/ 1125538 w 2250281"/>
              <a:gd name="T3" fmla="*/ 334963 h 335756"/>
              <a:gd name="T4" fmla="*/ 0 w 2250281"/>
              <a:gd name="T5" fmla="*/ 167482 h 335756"/>
              <a:gd name="T6" fmla="*/ 1125538 w 2250281"/>
              <a:gd name="T7" fmla="*/ 0 h 335756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0 w 2250281"/>
              <a:gd name="T13" fmla="*/ 0 h 335756"/>
              <a:gd name="T14" fmla="*/ 2250281 w 2250281"/>
              <a:gd name="T15" fmla="*/ 335756 h 3357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50281" h="335756">
                <a:moveTo>
                  <a:pt x="65163" y="0"/>
                </a:moveTo>
                <a:lnTo>
                  <a:pt x="2185117" y="0"/>
                </a:lnTo>
                <a:cubicBezTo>
                  <a:pt x="2221106" y="0"/>
                  <a:pt x="2250280" y="29174"/>
                  <a:pt x="2250280" y="65163"/>
                </a:cubicBezTo>
                <a:lnTo>
                  <a:pt x="2250281" y="335756"/>
                </a:lnTo>
                <a:lnTo>
                  <a:pt x="0" y="335756"/>
                </a:lnTo>
                <a:lnTo>
                  <a:pt x="0" y="65163"/>
                </a:lnTo>
                <a:cubicBezTo>
                  <a:pt x="0" y="29174"/>
                  <a:pt x="29174" y="0"/>
                  <a:pt x="65163" y="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miter lim="800000"/>
          </a:ln>
        </p:spPr>
        <p:txBody>
          <a:bodyPr lIns="90000" tIns="46800" rIns="90000" bIns="46800" anchor="ctr"/>
          <a:lstStyle/>
          <a:p>
            <a:pPr algn="just"/>
            <a:r>
              <a:rPr lang="en-US" altLang="zh-CN" b="1" dirty="0">
                <a:solidFill>
                  <a:schemeClr val="bg1"/>
                </a:solidFill>
              </a:rPr>
              <a:t>04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文本框 21"/>
          <p:cNvSpPr txBox="1"/>
          <p:nvPr>
            <p:custDataLst>
              <p:tags r:id="rId9"/>
            </p:custDataLst>
          </p:nvPr>
        </p:nvSpPr>
        <p:spPr>
          <a:xfrm>
            <a:off x="3668921" y="4676619"/>
            <a:ext cx="4829175" cy="5905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txBody>
          <a:bodyPr lIns="90000" tIns="46800" rIns="90000" bIns="46800" anchor="ctr">
            <a:normAutofit/>
          </a:bodyPr>
          <a:lstStyle>
            <a:defPPr>
              <a:defRPr lang="zh-CN"/>
            </a:defPPr>
            <a:lvl1pPr algn="just"/>
          </a:lstStyle>
          <a:p>
            <a:pPr algn="l" fontAlgn="auto">
              <a:defRPr/>
            </a:pPr>
            <a:r>
              <a:rPr lang="zh-CN" altLang="en-US" sz="2400" b="1" noProof="1">
                <a:solidFill>
                  <a:schemeClr val="tx2"/>
                </a:solidFill>
              </a:rPr>
              <a:t>小结</a:t>
            </a:r>
            <a:endParaRPr lang="zh-CN" altLang="en-US" sz="2400" b="1" noProof="1">
              <a:solidFill>
                <a:schemeClr val="tx2"/>
              </a:solidFill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6500" y="234950"/>
            <a:ext cx="3237865" cy="1122045"/>
          </a:xfrm>
        </p:spPr>
        <p:txBody>
          <a:bodyPr/>
          <a:p>
            <a:r>
              <a:rPr lang="zh-CN" altLang="en-US"/>
              <a:t>康复</a:t>
            </a:r>
            <a:endParaRPr lang="zh-CN" altLang="en-US"/>
          </a:p>
        </p:txBody>
      </p:sp>
      <p:pic>
        <p:nvPicPr>
          <p:cNvPr id="6" name="图片 5" descr="微信图片_202507221100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8285" y="3774440"/>
            <a:ext cx="2442210" cy="3026410"/>
          </a:xfrm>
          <a:prstGeom prst="rect">
            <a:avLst/>
          </a:prstGeom>
        </p:spPr>
      </p:pic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1410335" y="3822065"/>
            <a:ext cx="1104265" cy="4749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7.21 DR</a:t>
            </a:r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285" y="1347470"/>
            <a:ext cx="2442845" cy="2282190"/>
          </a:xfrm>
          <a:prstGeom prst="rect">
            <a:avLst/>
          </a:prstGeom>
        </p:spPr>
      </p:pic>
      <p:sp>
        <p:nvSpPr>
          <p:cNvPr id="10" name="圆角矩形 9"/>
          <p:cNvSpPr/>
          <p:nvPr>
            <p:custDataLst>
              <p:tags r:id="rId4"/>
            </p:custDataLst>
          </p:nvPr>
        </p:nvSpPr>
        <p:spPr>
          <a:xfrm>
            <a:off x="1410335" y="1347470"/>
            <a:ext cx="1104265" cy="47498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7.18 DR</a:t>
            </a:r>
            <a:endParaRPr lang="en-US"/>
          </a:p>
        </p:txBody>
      </p:sp>
      <p:pic>
        <p:nvPicPr>
          <p:cNvPr id="11" name="图片 10" descr="微信图片_202507221104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371310" y="2046990"/>
            <a:ext cx="4824000" cy="3618000"/>
          </a:xfrm>
          <a:prstGeom prst="rect">
            <a:avLst/>
          </a:prstGeom>
        </p:spPr>
      </p:pic>
      <p:sp>
        <p:nvSpPr>
          <p:cNvPr id="12" name="心形 11"/>
          <p:cNvSpPr/>
          <p:nvPr/>
        </p:nvSpPr>
        <p:spPr>
          <a:xfrm>
            <a:off x="7860030" y="3268980"/>
            <a:ext cx="320040" cy="319405"/>
          </a:xfrm>
          <a:prstGeom prst="hear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心形 12"/>
          <p:cNvSpPr/>
          <p:nvPr/>
        </p:nvSpPr>
        <p:spPr>
          <a:xfrm>
            <a:off x="8441055" y="2795270"/>
            <a:ext cx="320040" cy="319405"/>
          </a:xfrm>
          <a:prstGeom prst="hear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心形 13"/>
          <p:cNvSpPr/>
          <p:nvPr/>
        </p:nvSpPr>
        <p:spPr>
          <a:xfrm>
            <a:off x="7539990" y="3455035"/>
            <a:ext cx="320040" cy="319405"/>
          </a:xfrm>
          <a:prstGeom prst="hear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心形 14"/>
          <p:cNvSpPr/>
          <p:nvPr/>
        </p:nvSpPr>
        <p:spPr>
          <a:xfrm>
            <a:off x="6727190" y="3502660"/>
            <a:ext cx="320040" cy="319405"/>
          </a:xfrm>
          <a:prstGeom prst="hear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/>
          <p:cNvCxnSpPr/>
          <p:nvPr/>
        </p:nvCxnSpPr>
        <p:spPr>
          <a:xfrm flipV="1">
            <a:off x="428590" y="1273996"/>
            <a:ext cx="11468884" cy="403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33" idx="0"/>
          </p:cNvCxnSpPr>
          <p:nvPr/>
        </p:nvCxnSpPr>
        <p:spPr>
          <a:xfrm rot="5400000" flipH="1" flipV="1">
            <a:off x="404926" y="1659762"/>
            <a:ext cx="669212" cy="426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1589" y="872279"/>
            <a:ext cx="97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06-17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65167" y="876097"/>
            <a:ext cx="82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06-25</a:t>
            </a:r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89675" y="2009872"/>
            <a:ext cx="1099097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心脏移植手术，术后常规头孢哌酮钠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舒巴坦钠针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舒普深</a:t>
            </a:r>
            <a:r>
              <a:rPr lang="en-US" altLang="zh-CN" sz="1200" dirty="0" smtClean="0"/>
              <a:t>) (3000mg) </a:t>
            </a:r>
            <a:r>
              <a:rPr lang="zh-CN" altLang="en-US" sz="1200" dirty="0" smtClean="0"/>
              <a:t>每</a:t>
            </a:r>
            <a:r>
              <a:rPr lang="en-US" altLang="zh-CN" sz="1200" dirty="0" smtClean="0"/>
              <a:t>12</a:t>
            </a:r>
            <a:r>
              <a:rPr lang="zh-CN" altLang="en-US" sz="1200" dirty="0" smtClean="0"/>
              <a:t>小时一次、康替唑胺片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优喜泰</a:t>
            </a:r>
            <a:r>
              <a:rPr lang="en-US" altLang="zh-CN" sz="1200" dirty="0" smtClean="0"/>
              <a:t>) (800mg) </a:t>
            </a:r>
            <a:r>
              <a:rPr lang="zh-CN" altLang="en-US" sz="1200" dirty="0" smtClean="0"/>
              <a:t>每</a:t>
            </a:r>
            <a:r>
              <a:rPr lang="en-US" altLang="zh-CN" sz="1200" dirty="0" smtClean="0"/>
              <a:t>12</a:t>
            </a:r>
            <a:r>
              <a:rPr lang="zh-CN" altLang="en-US" sz="1200" dirty="0" smtClean="0"/>
              <a:t>小时一次、 伏立康唑片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威凡</a:t>
            </a:r>
            <a:r>
              <a:rPr lang="en-US" altLang="zh-CN" sz="1200" dirty="0" smtClean="0"/>
              <a:t>)(</a:t>
            </a:r>
            <a:r>
              <a:rPr lang="zh-CN" altLang="en-US" sz="1200" dirty="0" smtClean="0"/>
              <a:t>进</a:t>
            </a:r>
            <a:r>
              <a:rPr lang="en-US" altLang="zh-CN" sz="1200" dirty="0" smtClean="0"/>
              <a:t>) (200mg) </a:t>
            </a:r>
            <a:r>
              <a:rPr lang="zh-CN" altLang="en-US" sz="1200" dirty="0" smtClean="0"/>
              <a:t>每日两次抗感染</a:t>
            </a:r>
            <a:endParaRPr lang="zh-CN" altLang="en-US" sz="1200" dirty="0"/>
          </a:p>
        </p:txBody>
      </p:sp>
      <p:sp>
        <p:nvSpPr>
          <p:cNvPr id="33" name="矩形 32"/>
          <p:cNvSpPr/>
          <p:nvPr/>
        </p:nvSpPr>
        <p:spPr>
          <a:xfrm>
            <a:off x="110669" y="1994581"/>
            <a:ext cx="1257300" cy="290618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848225" y="1985010"/>
            <a:ext cx="1437005" cy="347281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6876417" y="892210"/>
            <a:ext cx="84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06-26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421120" y="1983740"/>
            <a:ext cx="1818640" cy="178308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402813" y="1960114"/>
            <a:ext cx="1898734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去甲肾上腺素 </a:t>
            </a:r>
            <a:r>
              <a:rPr lang="en-US" altLang="zh-CN" sz="1200" dirty="0" smtClean="0"/>
              <a:t>0.2</a:t>
            </a:r>
            <a:r>
              <a:rPr lang="el-GR" altLang="zh-CN" sz="1200" dirty="0" smtClean="0"/>
              <a:t>μ</a:t>
            </a:r>
            <a:r>
              <a:rPr lang="en-US" altLang="zh-CN" sz="1200" dirty="0" smtClean="0"/>
              <a:t>g/kg/min</a:t>
            </a:r>
            <a:r>
              <a:rPr lang="zh-CN" altLang="en-US" sz="1200" dirty="0" smtClean="0"/>
              <a:t>、去氧肾上腺素 </a:t>
            </a:r>
            <a:r>
              <a:rPr lang="en-US" altLang="zh-CN" sz="1200" dirty="0" smtClean="0"/>
              <a:t>1.5</a:t>
            </a:r>
            <a:r>
              <a:rPr lang="el-GR" altLang="zh-CN" sz="1200" dirty="0" smtClean="0"/>
              <a:t>μ</a:t>
            </a:r>
            <a:r>
              <a:rPr lang="en-US" altLang="zh-CN" sz="1200" dirty="0" smtClean="0"/>
              <a:t>g/kg/min</a:t>
            </a:r>
            <a:r>
              <a:rPr lang="zh-CN" altLang="en-US" sz="1200" dirty="0" smtClean="0"/>
              <a:t>维持。不排除感染性休克可能，多黏菌素</a:t>
            </a:r>
            <a:r>
              <a:rPr lang="en-US" altLang="zh-CN" sz="1200" dirty="0" smtClean="0"/>
              <a:t>E</a:t>
            </a:r>
            <a:r>
              <a:rPr lang="zh-CN" altLang="en-US" sz="1200" dirty="0" smtClean="0"/>
              <a:t>甲磺酸钠针 </a:t>
            </a:r>
            <a:r>
              <a:rPr lang="en-US" altLang="zh-CN" sz="1200" dirty="0" smtClean="0"/>
              <a:t>(75mg) </a:t>
            </a:r>
            <a:r>
              <a:rPr lang="zh-CN" altLang="en-US" sz="1200" dirty="0" smtClean="0"/>
              <a:t>每</a:t>
            </a:r>
            <a:r>
              <a:rPr lang="en-US" altLang="zh-CN" sz="1200" dirty="0" smtClean="0"/>
              <a:t>12</a:t>
            </a:r>
            <a:r>
              <a:rPr lang="zh-CN" altLang="en-US" sz="1200" dirty="0" smtClean="0"/>
              <a:t>小时一次、头孢他啶阿维巴坦钠针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思福妥</a:t>
            </a:r>
            <a:r>
              <a:rPr lang="en-US" altLang="zh-CN" sz="1200" dirty="0" smtClean="0"/>
              <a:t>) (2.5g) </a:t>
            </a:r>
            <a:r>
              <a:rPr lang="zh-CN" altLang="en-US" sz="1200" dirty="0" smtClean="0"/>
              <a:t>每</a:t>
            </a:r>
            <a:r>
              <a:rPr lang="en-US" altLang="zh-CN" sz="1200" dirty="0" smtClean="0"/>
              <a:t>12</a:t>
            </a:r>
            <a:r>
              <a:rPr lang="zh-CN" altLang="en-US" sz="1200" dirty="0" smtClean="0"/>
              <a:t>小时一次抗感染，</a:t>
            </a:r>
            <a:endParaRPr lang="zh-CN" altLang="en-US" sz="1200" dirty="0" smtClean="0"/>
          </a:p>
          <a:p>
            <a:endParaRPr lang="zh-CN" altLang="en-US" sz="1200" dirty="0"/>
          </a:p>
        </p:txBody>
      </p:sp>
      <p:sp>
        <p:nvSpPr>
          <p:cNvPr id="25" name="TextBox 10"/>
          <p:cNvSpPr txBox="1"/>
          <p:nvPr/>
        </p:nvSpPr>
        <p:spPr>
          <a:xfrm>
            <a:off x="1560817" y="860330"/>
            <a:ext cx="153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06-18</a:t>
            </a:r>
            <a:endParaRPr lang="zh-CN" altLang="en-US" dirty="0"/>
          </a:p>
        </p:txBody>
      </p:sp>
      <p:sp>
        <p:nvSpPr>
          <p:cNvPr id="26" name="TextBox 27"/>
          <p:cNvSpPr txBox="1"/>
          <p:nvPr/>
        </p:nvSpPr>
        <p:spPr>
          <a:xfrm>
            <a:off x="1447759" y="1997922"/>
            <a:ext cx="169457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患者清醒，血流动力学稳定，氧合好，予拔管。</a:t>
            </a:r>
            <a:endParaRPr lang="zh-CN" altLang="en-US" sz="1200" dirty="0"/>
          </a:p>
        </p:txBody>
      </p:sp>
      <p:sp>
        <p:nvSpPr>
          <p:cNvPr id="27" name="矩形 26"/>
          <p:cNvSpPr/>
          <p:nvPr/>
        </p:nvSpPr>
        <p:spPr>
          <a:xfrm>
            <a:off x="1471930" y="1992630"/>
            <a:ext cx="1609725" cy="75819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95807" y="872351"/>
            <a:ext cx="155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06-19~06-24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3161665" y="1996440"/>
            <a:ext cx="1609725" cy="60261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TextBox 27"/>
          <p:cNvSpPr txBox="1"/>
          <p:nvPr/>
        </p:nvSpPr>
        <p:spPr>
          <a:xfrm>
            <a:off x="1785995" y="1831647"/>
            <a:ext cx="169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dirty="0">
              <a:solidFill>
                <a:schemeClr val="accent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39461" y="119383"/>
            <a:ext cx="2617084" cy="495761"/>
            <a:chOff x="1380050" y="1818298"/>
            <a:chExt cx="2351336" cy="405375"/>
          </a:xfrm>
          <a:solidFill>
            <a:schemeClr val="tx2"/>
          </a:solidFill>
        </p:grpSpPr>
        <p:sp>
          <p:nvSpPr>
            <p:cNvPr id="3" name="矩形 2"/>
            <p:cNvSpPr/>
            <p:nvPr/>
          </p:nvSpPr>
          <p:spPr bwMode="auto">
            <a:xfrm>
              <a:off x="1380050" y="1818298"/>
              <a:ext cx="2351336" cy="3976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85800">
                <a:defRPr/>
              </a:pPr>
              <a:r>
                <a:rPr lang="zh-CN" altLang="en-US" sz="3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治疗情况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" name="直接连接符 13"/>
            <p:cNvCxnSpPr/>
            <p:nvPr/>
          </p:nvCxnSpPr>
          <p:spPr>
            <a:xfrm flipV="1">
              <a:off x="1380050" y="2215968"/>
              <a:ext cx="2345867" cy="7704"/>
            </a:xfrm>
            <a:prstGeom prst="line">
              <a:avLst/>
            </a:prstGeom>
            <a:grp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直接箭头连接符 74"/>
          <p:cNvCxnSpPr/>
          <p:nvPr/>
        </p:nvCxnSpPr>
        <p:spPr>
          <a:xfrm rot="5400000" flipH="1" flipV="1">
            <a:off x="1944337" y="1647777"/>
            <a:ext cx="669214" cy="42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 rot="5400000" flipH="1" flipV="1">
            <a:off x="3629300" y="1658051"/>
            <a:ext cx="669214" cy="42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 rot="5400000" flipH="1" flipV="1">
            <a:off x="5170422" y="1637502"/>
            <a:ext cx="669214" cy="42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rot="5400000" flipH="1" flipV="1">
            <a:off x="6978671" y="1647776"/>
            <a:ext cx="669214" cy="42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7"/>
          <p:cNvSpPr txBox="1"/>
          <p:nvPr/>
        </p:nvSpPr>
        <p:spPr>
          <a:xfrm>
            <a:off x="3182380" y="2047580"/>
            <a:ext cx="1574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抗排斥、抗感染、</a:t>
            </a:r>
            <a:r>
              <a:rPr lang="en-US" altLang="zh-CN" sz="1200" dirty="0" smtClean="0"/>
              <a:t>CRRT</a:t>
            </a:r>
            <a:r>
              <a:rPr lang="zh-CN" altLang="en-US" sz="1200" dirty="0" smtClean="0"/>
              <a:t>脱水。</a:t>
            </a:r>
            <a:endParaRPr lang="zh-CN" altLang="en-US" sz="1200" dirty="0"/>
          </a:p>
        </p:txBody>
      </p:sp>
      <p:sp>
        <p:nvSpPr>
          <p:cNvPr id="41" name="TextBox 27"/>
          <p:cNvSpPr txBox="1"/>
          <p:nvPr/>
        </p:nvSpPr>
        <p:spPr>
          <a:xfrm>
            <a:off x="4886177" y="2025319"/>
            <a:ext cx="13913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去甲肾上腺素 </a:t>
            </a:r>
            <a:r>
              <a:rPr lang="en-US" altLang="zh-CN" sz="1200" dirty="0" smtClean="0"/>
              <a:t>0.1</a:t>
            </a:r>
            <a:r>
              <a:rPr lang="el-GR" altLang="zh-CN" sz="1200" dirty="0" smtClean="0"/>
              <a:t>μ</a:t>
            </a:r>
            <a:r>
              <a:rPr lang="en-US" altLang="zh-CN" sz="1200" dirty="0" smtClean="0"/>
              <a:t>g/kg/min</a:t>
            </a:r>
            <a:r>
              <a:rPr lang="zh-CN" altLang="en-US" sz="1200" dirty="0" smtClean="0"/>
              <a:t>、去氧肾上腺素 </a:t>
            </a:r>
            <a:r>
              <a:rPr lang="en-US" altLang="zh-CN" sz="1200" dirty="0" smtClean="0"/>
              <a:t>0.75</a:t>
            </a:r>
            <a:r>
              <a:rPr lang="el-GR" altLang="zh-CN" sz="1200" dirty="0" smtClean="0"/>
              <a:t>μ</a:t>
            </a:r>
            <a:r>
              <a:rPr lang="en-US" altLang="zh-CN" sz="1200" dirty="0" smtClean="0"/>
              <a:t>g/kg/min</a:t>
            </a:r>
            <a:r>
              <a:rPr lang="zh-CN" altLang="en-US" sz="1200" dirty="0" smtClean="0"/>
              <a:t>维持。患者循环波动，血管活性药物用量大，不排除感染性休克可能，经验性加用头孢他啶阿维巴坦钠针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思福妥</a:t>
            </a:r>
            <a:r>
              <a:rPr lang="en-US" altLang="zh-CN" sz="1200" dirty="0" smtClean="0"/>
              <a:t>) (2.5g) </a:t>
            </a:r>
            <a:r>
              <a:rPr lang="zh-CN" altLang="en-US" sz="1200" dirty="0" smtClean="0"/>
              <a:t>每</a:t>
            </a:r>
            <a:r>
              <a:rPr lang="en-US" altLang="zh-CN" sz="1200" dirty="0" smtClean="0"/>
              <a:t>8</a:t>
            </a:r>
            <a:r>
              <a:rPr lang="zh-CN" altLang="en-US" sz="1200" dirty="0" smtClean="0"/>
              <a:t>小时一次抗感染，完善血及痰</a:t>
            </a:r>
            <a:r>
              <a:rPr lang="en-US" altLang="zh-CN" sz="1200" dirty="0" smtClean="0"/>
              <a:t>NGS</a:t>
            </a:r>
            <a:r>
              <a:rPr lang="zh-CN" altLang="en-US" sz="1200" dirty="0" smtClean="0"/>
              <a:t>，扩容补液，气管插管接呼吸机辅助呼吸，行纤支镜肺泡灌洗吸痰术</a:t>
            </a:r>
            <a:endParaRPr lang="zh-CN" altLang="en-US" sz="1200" dirty="0"/>
          </a:p>
        </p:txBody>
      </p:sp>
      <p:cxnSp>
        <p:nvCxnSpPr>
          <p:cNvPr id="36" name="直接箭头连接符 35"/>
          <p:cNvCxnSpPr/>
          <p:nvPr/>
        </p:nvCxnSpPr>
        <p:spPr>
          <a:xfrm rot="5400000" flipH="1" flipV="1">
            <a:off x="8528358" y="1635789"/>
            <a:ext cx="669214" cy="42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1"/>
          <p:cNvSpPr txBox="1"/>
          <p:nvPr/>
        </p:nvSpPr>
        <p:spPr>
          <a:xfrm>
            <a:off x="8385006" y="869949"/>
            <a:ext cx="84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06-27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8534400" y="1961515"/>
            <a:ext cx="1818640" cy="223075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2" name="TextBox 18"/>
          <p:cNvSpPr txBox="1"/>
          <p:nvPr/>
        </p:nvSpPr>
        <p:spPr>
          <a:xfrm>
            <a:off x="8454220" y="2061143"/>
            <a:ext cx="1898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患者血</a:t>
            </a:r>
            <a:r>
              <a:rPr lang="en-US" altLang="zh-CN" sz="1200" dirty="0" err="1" smtClean="0"/>
              <a:t>Ngs</a:t>
            </a:r>
            <a:r>
              <a:rPr lang="zh-CN" altLang="en-US" sz="1200" dirty="0" smtClean="0"/>
              <a:t>提示肺炎克雷伯菌、弗劳地柠檬酸杆菌、鲍曼不动杆菌、大肠埃希菌，痰</a:t>
            </a:r>
            <a:r>
              <a:rPr lang="en-US" altLang="zh-CN" sz="1200" dirty="0" err="1" smtClean="0"/>
              <a:t>Ngs</a:t>
            </a:r>
            <a:r>
              <a:rPr lang="zh-CN" altLang="en-US" sz="1200" dirty="0" smtClean="0"/>
              <a:t>提示鲍曼不动杆菌、弗劳地柠檬酸杆菌、肺炎克雷伯菌，大剂量血管活性药维持循环，考虑常规抗感染药物效果差，予以加用舒巴坦钠度洛巴坦钠</a:t>
            </a:r>
            <a:r>
              <a:rPr lang="en-US" altLang="zh-CN" sz="1200" dirty="0" smtClean="0"/>
              <a:t>2g </a:t>
            </a:r>
            <a:r>
              <a:rPr lang="zh-CN" altLang="en-US" sz="1200" dirty="0" smtClean="0"/>
              <a:t>静脉点滴 </a:t>
            </a:r>
            <a:r>
              <a:rPr lang="en-US" altLang="zh-CN" sz="1200" dirty="0" smtClean="0"/>
              <a:t>q8h </a:t>
            </a:r>
            <a:r>
              <a:rPr lang="zh-CN" altLang="en-US" sz="1200" dirty="0" smtClean="0"/>
              <a:t>抗感染治疗</a:t>
            </a:r>
            <a:endParaRPr lang="zh-CN" altLang="en-US" sz="1200" dirty="0" smtClean="0"/>
          </a:p>
          <a:p>
            <a:endParaRPr lang="zh-CN" altLang="en-US" sz="1200" dirty="0"/>
          </a:p>
        </p:txBody>
      </p:sp>
      <p:cxnSp>
        <p:nvCxnSpPr>
          <p:cNvPr id="44" name="直接箭头连接符 43"/>
          <p:cNvCxnSpPr/>
          <p:nvPr/>
        </p:nvCxnSpPr>
        <p:spPr>
          <a:xfrm rot="5400000" flipH="1" flipV="1">
            <a:off x="10673946" y="1623803"/>
            <a:ext cx="669214" cy="42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10440670" y="1990090"/>
            <a:ext cx="1683385" cy="220281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6" name="TextBox 18"/>
          <p:cNvSpPr txBox="1"/>
          <p:nvPr/>
        </p:nvSpPr>
        <p:spPr>
          <a:xfrm>
            <a:off x="10483215" y="2131060"/>
            <a:ext cx="16338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继续抗感染、补充白蛋白、输注血小板，患者肺部感染、血流感染并感染性休克，考虑感染控制不佳，停用思福妥，改为美罗培南针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美平</a:t>
            </a:r>
            <a:r>
              <a:rPr lang="en-US" altLang="zh-CN" sz="1200" dirty="0" smtClean="0"/>
              <a:t>) (2000mg) </a:t>
            </a:r>
            <a:r>
              <a:rPr lang="zh-CN" altLang="en-US" sz="1200" dirty="0" smtClean="0"/>
              <a:t>每</a:t>
            </a:r>
            <a:r>
              <a:rPr lang="en-US" altLang="zh-CN" sz="1200" dirty="0" smtClean="0"/>
              <a:t>8</a:t>
            </a:r>
            <a:r>
              <a:rPr lang="zh-CN" altLang="en-US" sz="1200" dirty="0" smtClean="0"/>
              <a:t>小时一次抗感染</a:t>
            </a:r>
            <a:endParaRPr lang="zh-CN" altLang="en-US" sz="1200" dirty="0"/>
          </a:p>
        </p:txBody>
      </p:sp>
      <p:sp>
        <p:nvSpPr>
          <p:cNvPr id="47" name="TextBox 11"/>
          <p:cNvSpPr txBox="1"/>
          <p:nvPr/>
        </p:nvSpPr>
        <p:spPr>
          <a:xfrm>
            <a:off x="10438125" y="837414"/>
            <a:ext cx="1753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06-28~07-01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箭头连接符 39"/>
          <p:cNvCxnSpPr/>
          <p:nvPr/>
        </p:nvCxnSpPr>
        <p:spPr>
          <a:xfrm flipV="1">
            <a:off x="428590" y="1282007"/>
            <a:ext cx="7430770" cy="323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33" idx="0"/>
          </p:cNvCxnSpPr>
          <p:nvPr/>
        </p:nvCxnSpPr>
        <p:spPr>
          <a:xfrm rot="5400000" flipH="1" flipV="1">
            <a:off x="404926" y="1659762"/>
            <a:ext cx="669212" cy="426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1589" y="872279"/>
            <a:ext cx="97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07-02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65167" y="876097"/>
            <a:ext cx="82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07-11</a:t>
            </a:r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89675" y="2009872"/>
            <a:ext cx="109909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患者气管插管内吸出较多血性痰，伴血氧饱和度下降，急行纤支镜检查见主支气管内渗血并血栓形成，局部应用凝血酶原复合物，加用垂体后叶素止血，加用更昔洛韦</a:t>
            </a:r>
            <a:r>
              <a:rPr lang="en-US" altLang="zh-CN" sz="1200" dirty="0" smtClean="0"/>
              <a:t>250mg q12h</a:t>
            </a:r>
            <a:r>
              <a:rPr lang="zh-CN" altLang="en-US" sz="1200" dirty="0" smtClean="0"/>
              <a:t>抗病毒</a:t>
            </a:r>
            <a:endParaRPr lang="zh-CN" altLang="en-US" sz="1200" dirty="0"/>
          </a:p>
        </p:txBody>
      </p:sp>
      <p:sp>
        <p:nvSpPr>
          <p:cNvPr id="33" name="矩形 32"/>
          <p:cNvSpPr/>
          <p:nvPr/>
        </p:nvSpPr>
        <p:spPr>
          <a:xfrm>
            <a:off x="110669" y="1994581"/>
            <a:ext cx="1257300" cy="290618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848225" y="1985010"/>
            <a:ext cx="1437005" cy="290258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6411075" y="89221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07-12~07-20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421120" y="1983740"/>
            <a:ext cx="1818640" cy="9652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5" name="TextBox 10"/>
          <p:cNvSpPr txBox="1"/>
          <p:nvPr/>
        </p:nvSpPr>
        <p:spPr>
          <a:xfrm>
            <a:off x="1560817" y="860330"/>
            <a:ext cx="1531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07-03~07-09</a:t>
            </a:r>
            <a:endParaRPr lang="zh-CN" altLang="en-US" dirty="0"/>
          </a:p>
        </p:txBody>
      </p:sp>
      <p:sp>
        <p:nvSpPr>
          <p:cNvPr id="26" name="TextBox 27"/>
          <p:cNvSpPr txBox="1"/>
          <p:nvPr/>
        </p:nvSpPr>
        <p:spPr>
          <a:xfrm>
            <a:off x="1447759" y="1997922"/>
            <a:ext cx="169457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07-09</a:t>
            </a:r>
            <a:r>
              <a:rPr lang="zh-CN" altLang="en-US" sz="1200" dirty="0" smtClean="0"/>
              <a:t>再次</a:t>
            </a:r>
            <a:r>
              <a:rPr lang="zh-CN" altLang="en-US" sz="1200" dirty="0" smtClean="0"/>
              <a:t>脱离呼吸机，患者双肺痰多，血压波动，考虑感染加重、今日加用头孢他啶阿维巴坦钠针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思福妥</a:t>
            </a:r>
            <a:r>
              <a:rPr lang="en-US" altLang="zh-CN" sz="1200" dirty="0" smtClean="0"/>
              <a:t>) (2.5g) </a:t>
            </a:r>
            <a:r>
              <a:rPr lang="zh-CN" altLang="en-US" sz="1200" dirty="0" smtClean="0"/>
              <a:t>每</a:t>
            </a:r>
            <a:r>
              <a:rPr lang="en-US" altLang="zh-CN" sz="1200" dirty="0" smtClean="0"/>
              <a:t>8</a:t>
            </a:r>
            <a:r>
              <a:rPr lang="zh-CN" altLang="en-US" sz="1200" dirty="0" smtClean="0"/>
              <a:t>小时一次</a:t>
            </a:r>
            <a:endParaRPr lang="zh-CN" altLang="en-US" sz="1200" dirty="0"/>
          </a:p>
        </p:txBody>
      </p:sp>
      <p:sp>
        <p:nvSpPr>
          <p:cNvPr id="27" name="矩形 26"/>
          <p:cNvSpPr/>
          <p:nvPr/>
        </p:nvSpPr>
        <p:spPr>
          <a:xfrm>
            <a:off x="1471930" y="1992630"/>
            <a:ext cx="1609725" cy="127190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95807" y="872351"/>
            <a:ext cx="155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07-10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3161665" y="1996440"/>
            <a:ext cx="1609725" cy="2710815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TextBox 27"/>
          <p:cNvSpPr txBox="1"/>
          <p:nvPr/>
        </p:nvSpPr>
        <p:spPr>
          <a:xfrm>
            <a:off x="1785995" y="1831647"/>
            <a:ext cx="1694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dirty="0">
              <a:solidFill>
                <a:schemeClr val="accent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39461" y="119383"/>
            <a:ext cx="2617084" cy="495761"/>
            <a:chOff x="1380050" y="1818298"/>
            <a:chExt cx="2351336" cy="405375"/>
          </a:xfrm>
          <a:solidFill>
            <a:schemeClr val="tx2"/>
          </a:solidFill>
        </p:grpSpPr>
        <p:sp>
          <p:nvSpPr>
            <p:cNvPr id="3" name="矩形 2"/>
            <p:cNvSpPr/>
            <p:nvPr/>
          </p:nvSpPr>
          <p:spPr bwMode="auto">
            <a:xfrm>
              <a:off x="1380050" y="1818298"/>
              <a:ext cx="2351336" cy="3976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85800">
                <a:defRPr/>
              </a:pPr>
              <a:r>
                <a:rPr lang="zh-CN" altLang="en-US" sz="3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治疗情况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" name="直接连接符 13"/>
            <p:cNvCxnSpPr/>
            <p:nvPr/>
          </p:nvCxnSpPr>
          <p:spPr>
            <a:xfrm flipV="1">
              <a:off x="1380050" y="2215968"/>
              <a:ext cx="2345867" cy="7704"/>
            </a:xfrm>
            <a:prstGeom prst="line">
              <a:avLst/>
            </a:prstGeom>
            <a:grp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直接箭头连接符 74"/>
          <p:cNvCxnSpPr/>
          <p:nvPr/>
        </p:nvCxnSpPr>
        <p:spPr>
          <a:xfrm rot="5400000" flipH="1" flipV="1">
            <a:off x="1944337" y="1647777"/>
            <a:ext cx="669214" cy="42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 rot="5400000" flipH="1" flipV="1">
            <a:off x="3629300" y="1658051"/>
            <a:ext cx="669214" cy="42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 rot="5400000" flipH="1" flipV="1">
            <a:off x="5170422" y="1637502"/>
            <a:ext cx="669214" cy="42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rot="5400000" flipH="1" flipV="1">
            <a:off x="6978671" y="1647776"/>
            <a:ext cx="669214" cy="427"/>
          </a:xfrm>
          <a:prstGeom prst="straightConnector1">
            <a:avLst/>
          </a:prstGeom>
          <a:ln w="28575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27"/>
          <p:cNvSpPr txBox="1"/>
          <p:nvPr/>
        </p:nvSpPr>
        <p:spPr>
          <a:xfrm>
            <a:off x="3182380" y="2047580"/>
            <a:ext cx="1574562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患者多黏菌素使用已达两周，今日停用多黏菌素，继续头孢他啶阿维巴坦钠针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思福妥</a:t>
            </a:r>
            <a:r>
              <a:rPr lang="en-US" altLang="zh-CN" sz="1200" dirty="0" smtClean="0"/>
              <a:t>) (2.5g) </a:t>
            </a:r>
            <a:r>
              <a:rPr lang="zh-CN" altLang="en-US" sz="1200" dirty="0" smtClean="0"/>
              <a:t>每</a:t>
            </a:r>
            <a:r>
              <a:rPr lang="en-US" altLang="zh-CN" sz="1200" dirty="0" smtClean="0"/>
              <a:t>12</a:t>
            </a:r>
            <a:r>
              <a:rPr lang="zh-CN" altLang="en-US" sz="1200" dirty="0" smtClean="0"/>
              <a:t>小时一次、更昔洛韦针 </a:t>
            </a:r>
            <a:r>
              <a:rPr lang="en-US" altLang="zh-CN" sz="1200" dirty="0" smtClean="0"/>
              <a:t>(250mg) </a:t>
            </a:r>
            <a:r>
              <a:rPr lang="zh-CN" altLang="en-US" sz="1200" dirty="0" smtClean="0"/>
              <a:t>每日一次、美罗培南针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美平</a:t>
            </a:r>
            <a:r>
              <a:rPr lang="en-US" altLang="zh-CN" sz="1200" dirty="0" smtClean="0"/>
              <a:t>) (2000mg) </a:t>
            </a:r>
            <a:r>
              <a:rPr lang="zh-CN" altLang="en-US" sz="1200" dirty="0" smtClean="0"/>
              <a:t>每</a:t>
            </a:r>
            <a:r>
              <a:rPr lang="en-US" altLang="zh-CN" sz="1200" dirty="0" smtClean="0"/>
              <a:t>8</a:t>
            </a:r>
            <a:r>
              <a:rPr lang="zh-CN" altLang="en-US" sz="1200" dirty="0" smtClean="0"/>
              <a:t>小时一次、卡泊芬净针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卡净</a:t>
            </a:r>
            <a:r>
              <a:rPr lang="en-US" altLang="zh-CN" sz="1200" dirty="0" smtClean="0"/>
              <a:t>) (50mg) </a:t>
            </a:r>
            <a:r>
              <a:rPr lang="zh-CN" altLang="en-US" sz="1200" dirty="0" smtClean="0"/>
              <a:t>每日一次、康替唑胺片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优喜泰</a:t>
            </a:r>
            <a:r>
              <a:rPr lang="en-US" altLang="zh-CN" sz="1200" dirty="0" smtClean="0"/>
              <a:t>) (800mg) </a:t>
            </a:r>
            <a:r>
              <a:rPr lang="zh-CN" altLang="en-US" sz="1200" dirty="0" smtClean="0"/>
              <a:t>每</a:t>
            </a:r>
            <a:r>
              <a:rPr lang="en-US" altLang="zh-CN" sz="1200" dirty="0" smtClean="0"/>
              <a:t>12</a:t>
            </a:r>
            <a:r>
              <a:rPr lang="zh-CN" altLang="en-US" sz="1200" dirty="0" smtClean="0"/>
              <a:t>小时一次抗感染，</a:t>
            </a:r>
            <a:endParaRPr lang="zh-CN" altLang="en-US" sz="1200" dirty="0"/>
          </a:p>
        </p:txBody>
      </p:sp>
      <p:sp>
        <p:nvSpPr>
          <p:cNvPr id="41" name="TextBox 27"/>
          <p:cNvSpPr txBox="1"/>
          <p:nvPr/>
        </p:nvSpPr>
        <p:spPr>
          <a:xfrm>
            <a:off x="4886177" y="2025319"/>
            <a:ext cx="13913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患者血</a:t>
            </a:r>
            <a:r>
              <a:rPr lang="en-US" altLang="zh-CN" sz="1200" dirty="0" err="1" smtClean="0"/>
              <a:t>tNGS</a:t>
            </a:r>
            <a:r>
              <a:rPr lang="zh-CN" altLang="en-US" sz="1200" dirty="0" smtClean="0"/>
              <a:t>回报不解乳链球菌（序列数</a:t>
            </a:r>
            <a:r>
              <a:rPr lang="en-US" altLang="zh-CN" sz="1200" dirty="0" smtClean="0"/>
              <a:t>138</a:t>
            </a:r>
            <a:r>
              <a:rPr lang="zh-CN" altLang="en-US" sz="1200" dirty="0" smtClean="0"/>
              <a:t>）、肺炎克雷伯菌（序列数</a:t>
            </a:r>
            <a:r>
              <a:rPr lang="en-US" altLang="zh-CN" sz="1200" dirty="0" smtClean="0"/>
              <a:t>58</a:t>
            </a:r>
            <a:r>
              <a:rPr lang="zh-CN" altLang="en-US" sz="1200" dirty="0" smtClean="0"/>
              <a:t>），患者间断低热，考虑感染反复，停用康替唑胺，改用万古霉素针</a:t>
            </a:r>
            <a:r>
              <a:rPr lang="en-US" altLang="zh-CN" sz="1200" dirty="0" smtClean="0"/>
              <a:t>(</a:t>
            </a:r>
            <a:r>
              <a:rPr lang="zh-CN" altLang="en-US" sz="1200" dirty="0" smtClean="0"/>
              <a:t>稳可信</a:t>
            </a:r>
            <a:r>
              <a:rPr lang="en-US" altLang="zh-CN" sz="1200" dirty="0" smtClean="0"/>
              <a:t>)(</a:t>
            </a:r>
            <a:r>
              <a:rPr lang="zh-CN" altLang="en-US" sz="1200" dirty="0" smtClean="0"/>
              <a:t>进</a:t>
            </a:r>
            <a:r>
              <a:rPr lang="en-US" altLang="zh-CN" sz="1200" dirty="0" smtClean="0"/>
              <a:t>)[</a:t>
            </a:r>
            <a:r>
              <a:rPr lang="zh-CN" altLang="en-US" sz="1200" dirty="0" smtClean="0"/>
              <a:t>适</a:t>
            </a:r>
            <a:r>
              <a:rPr lang="en-US" altLang="zh-CN" sz="1200" dirty="0" smtClean="0"/>
              <a:t>] (500mg) </a:t>
            </a:r>
            <a:r>
              <a:rPr lang="zh-CN" altLang="en-US" sz="1200" dirty="0" smtClean="0"/>
              <a:t>每</a:t>
            </a:r>
            <a:r>
              <a:rPr lang="en-US" altLang="zh-CN" sz="1200" dirty="0" smtClean="0"/>
              <a:t>12</a:t>
            </a:r>
            <a:r>
              <a:rPr lang="zh-CN" altLang="en-US" sz="1200" dirty="0" smtClean="0"/>
              <a:t>小时一次抗感染治疗，间断行纤支镜肺泡灌洗吸痰术</a:t>
            </a:r>
            <a:endParaRPr lang="zh-CN" altLang="en-US" sz="1200" dirty="0"/>
          </a:p>
        </p:txBody>
      </p:sp>
      <p:sp>
        <p:nvSpPr>
          <p:cNvPr id="6" name="TextBox 27"/>
          <p:cNvSpPr txBox="1"/>
          <p:nvPr/>
        </p:nvSpPr>
        <p:spPr>
          <a:xfrm>
            <a:off x="6497955" y="2051685"/>
            <a:ext cx="166814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 smtClean="0"/>
              <a:t>患者肺不张，间断行</a:t>
            </a:r>
            <a:r>
              <a:rPr lang="zh-CN" altLang="en-US" sz="1200" dirty="0" smtClean="0">
                <a:sym typeface="+mn-ea"/>
              </a:rPr>
              <a:t>纤支镜肺泡灌洗吸痰术</a:t>
            </a:r>
            <a:r>
              <a:rPr lang="zh-CN" altLang="en-US" sz="1200" dirty="0" smtClean="0"/>
              <a:t>，加强肺康复治疗、营养</a:t>
            </a:r>
            <a:r>
              <a:rPr lang="zh-CN" altLang="en-US" sz="1200" dirty="0" smtClean="0"/>
              <a:t>支持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055741" y="1597952"/>
            <a:ext cx="372427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70562" y="1808252"/>
            <a:ext cx="81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PCT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5734" y="3773077"/>
            <a:ext cx="3600450" cy="169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820221" y="3964113"/>
            <a:ext cx="81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CRP</a:t>
            </a:r>
            <a:endParaRPr lang="zh-CN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27190" y="1930257"/>
            <a:ext cx="37623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119974" y="2174698"/>
            <a:ext cx="81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IL-6</a:t>
            </a:r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039461" y="119383"/>
            <a:ext cx="2617084" cy="495761"/>
            <a:chOff x="1380050" y="1818298"/>
            <a:chExt cx="2351336" cy="405375"/>
          </a:xfrm>
          <a:solidFill>
            <a:schemeClr val="tx2"/>
          </a:solidFill>
        </p:grpSpPr>
        <p:sp>
          <p:nvSpPr>
            <p:cNvPr id="3" name="矩形 2"/>
            <p:cNvSpPr/>
            <p:nvPr/>
          </p:nvSpPr>
          <p:spPr bwMode="auto">
            <a:xfrm>
              <a:off x="1380050" y="1818298"/>
              <a:ext cx="2351336" cy="3976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defTabSz="685800">
                <a:defRPr/>
              </a:pPr>
              <a:r>
                <a:rPr lang="zh-CN" altLang="en-US" sz="3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感染</a:t>
              </a:r>
              <a:r>
                <a:rPr lang="zh-CN" altLang="en-US" sz="3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指标</a:t>
              </a:r>
              <a:endParaRPr lang="zh-CN" altLang="en-US" sz="3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" name="直接连接符 13"/>
            <p:cNvCxnSpPr/>
            <p:nvPr/>
          </p:nvCxnSpPr>
          <p:spPr>
            <a:xfrm flipV="1">
              <a:off x="1380050" y="2215968"/>
              <a:ext cx="2345867" cy="7704"/>
            </a:xfrm>
            <a:prstGeom prst="line">
              <a:avLst/>
            </a:prstGeom>
            <a:grp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" name="文本占位符 49"/>
          <p:cNvSpPr>
            <a:spLocks noGrp="1"/>
          </p:cNvSpPr>
          <p:nvPr>
            <p:ph type="body" sz="quarter" idx="10"/>
          </p:nvPr>
        </p:nvSpPr>
        <p:spPr>
          <a:xfrm>
            <a:off x="523875" y="6454775"/>
            <a:ext cx="6942455" cy="403225"/>
          </a:xfrm>
        </p:spPr>
        <p:txBody>
          <a:bodyPr/>
          <a:p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陈佰义，等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. 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中国鲍曼不动杆菌感染诊治与防控专家共识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, 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中华医学杂志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, 2012, 92 (2): 76-85</a:t>
            </a:r>
            <a:endParaRPr lang="en-US" altLang="zh-CN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占位符 1"/>
          <p:cNvSpPr>
            <a:spLocks noGrp="1"/>
          </p:cNvSpPr>
          <p:nvPr/>
        </p:nvSpPr>
        <p:spPr>
          <a:xfrm>
            <a:off x="2912110" y="436880"/>
            <a:ext cx="6945630" cy="622935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b="1" kern="1200">
                <a:solidFill>
                  <a:srgbClr val="009CB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鲍曼不动杆菌是我国院内感染的主要致病菌之一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1">
            <a:alphaModFix amt="85000"/>
          </a:blip>
          <a:stretch>
            <a:fillRect/>
          </a:stretch>
        </p:blipFill>
        <p:spPr>
          <a:xfrm>
            <a:off x="9162688" y="1063149"/>
            <a:ext cx="3029312" cy="1079950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330199" y="1542893"/>
            <a:ext cx="11531600" cy="4235607"/>
          </a:xfrm>
          <a:prstGeom prst="roundRect">
            <a:avLst>
              <a:gd name="adj" fmla="val 1499"/>
            </a:avLst>
          </a:prstGeom>
          <a:solidFill>
            <a:sysClr val="window" lastClr="FFFFFF"/>
          </a:solidFill>
          <a:ln w="19050" cap="flat" cmpd="sng" algn="ctr">
            <a:noFill/>
            <a:prstDash val="solid"/>
            <a:miter lim="800000"/>
          </a:ln>
          <a:effectLst>
            <a:outerShdw blurRad="50800" algn="tl" rotWithShape="0">
              <a:srgbClr val="009CB8">
                <a:alpha val="40000"/>
              </a:srgbClr>
            </a:outerShdw>
          </a:effectLst>
        </p:spPr>
        <p:txBody>
          <a:bodyPr rtlCol="0" anchor="ctr"/>
          <a:lstStyle/>
          <a:p>
            <a:pPr algn="ctr"/>
            <a:endParaRPr lang="zh-CN" altLang="en-US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77811" y="1733081"/>
            <a:ext cx="11036376" cy="3855230"/>
            <a:chOff x="658910" y="2002048"/>
            <a:chExt cx="11036376" cy="3687516"/>
          </a:xfrm>
        </p:grpSpPr>
        <p:grpSp>
          <p:nvGrpSpPr>
            <p:cNvPr id="8" name="组合 7"/>
            <p:cNvGrpSpPr/>
            <p:nvPr/>
          </p:nvGrpSpPr>
          <p:grpSpPr>
            <a:xfrm rot="16200000">
              <a:off x="2713209" y="-52251"/>
              <a:ext cx="1721427" cy="5830025"/>
              <a:chOff x="465138" y="2292312"/>
              <a:chExt cx="2027239" cy="3747030"/>
            </a:xfrm>
          </p:grpSpPr>
          <p:sp>
            <p:nvSpPr>
              <p:cNvPr id="10" name="矩形: 圆角 36"/>
              <p:cNvSpPr/>
              <p:nvPr/>
            </p:nvSpPr>
            <p:spPr>
              <a:xfrm>
                <a:off x="465138" y="2292312"/>
                <a:ext cx="2027239" cy="3747030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009CB8">
                      <a:alpha val="5000"/>
                    </a:srgbClr>
                  </a:gs>
                  <a:gs pos="100000">
                    <a:srgbClr val="009CB8">
                      <a:alpha val="0"/>
                    </a:srgb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9" name="矩形: 圆角 37"/>
              <p:cNvSpPr/>
              <p:nvPr/>
            </p:nvSpPr>
            <p:spPr>
              <a:xfrm>
                <a:off x="465138" y="2292312"/>
                <a:ext cx="2025490" cy="45719"/>
              </a:xfrm>
              <a:prstGeom prst="roundRect">
                <a:avLst>
                  <a:gd name="adj" fmla="val 0"/>
                </a:avLst>
              </a:prstGeom>
              <a:solidFill>
                <a:srgbClr val="009CB8"/>
              </a:solidFill>
              <a:ln w="254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009CB8">
                        <a:shade val="15000"/>
                      </a:srgbClr>
                    </a:solidFill>
                    <a:prstDash val="solid"/>
                  </a14:hiddenLine>
                </a:ext>
              </a:ex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 rot="16200000">
              <a:off x="2713209" y="1913838"/>
              <a:ext cx="1721427" cy="5830025"/>
              <a:chOff x="465138" y="2292312"/>
              <a:chExt cx="2027239" cy="3747030"/>
            </a:xfrm>
          </p:grpSpPr>
          <p:sp>
            <p:nvSpPr>
              <p:cNvPr id="21" name="矩形: 圆角 23"/>
              <p:cNvSpPr/>
              <p:nvPr/>
            </p:nvSpPr>
            <p:spPr>
              <a:xfrm>
                <a:off x="465138" y="2292312"/>
                <a:ext cx="2027239" cy="3747030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009CB8">
                      <a:alpha val="5000"/>
                    </a:srgbClr>
                  </a:gs>
                  <a:gs pos="100000">
                    <a:srgbClr val="009CB8">
                      <a:alpha val="0"/>
                    </a:srgb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" name="矩形: 圆角 24"/>
              <p:cNvSpPr/>
              <p:nvPr/>
            </p:nvSpPr>
            <p:spPr>
              <a:xfrm>
                <a:off x="465138" y="2292312"/>
                <a:ext cx="2025490" cy="45719"/>
              </a:xfrm>
              <a:prstGeom prst="roundRect">
                <a:avLst>
                  <a:gd name="adj" fmla="val 0"/>
                </a:avLst>
              </a:prstGeom>
              <a:solidFill>
                <a:srgbClr val="009CB8"/>
              </a:solidFill>
              <a:ln w="254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009CB8">
                        <a:shade val="15000"/>
                      </a:srgbClr>
                    </a:solidFill>
                    <a:prstDash val="solid"/>
                  </a14:hiddenLine>
                </a:ext>
              </a:ex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 rot="5400000" flipH="1">
              <a:off x="7919560" y="-52251"/>
              <a:ext cx="1721427" cy="5830025"/>
              <a:chOff x="465138" y="2292312"/>
              <a:chExt cx="2027239" cy="3747030"/>
            </a:xfrm>
          </p:grpSpPr>
          <p:sp>
            <p:nvSpPr>
              <p:cNvPr id="28" name="矩形: 圆角 21"/>
              <p:cNvSpPr/>
              <p:nvPr/>
            </p:nvSpPr>
            <p:spPr>
              <a:xfrm>
                <a:off x="465138" y="2292312"/>
                <a:ext cx="2027239" cy="3747030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009CB8">
                      <a:alpha val="5000"/>
                    </a:srgbClr>
                  </a:gs>
                  <a:gs pos="100000">
                    <a:srgbClr val="009CB8">
                      <a:alpha val="0"/>
                    </a:srgb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9" name="矩形: 圆角 22"/>
              <p:cNvSpPr/>
              <p:nvPr/>
            </p:nvSpPr>
            <p:spPr>
              <a:xfrm>
                <a:off x="465138" y="2292312"/>
                <a:ext cx="2025490" cy="45719"/>
              </a:xfrm>
              <a:prstGeom prst="roundRect">
                <a:avLst>
                  <a:gd name="adj" fmla="val 0"/>
                </a:avLst>
              </a:prstGeom>
              <a:solidFill>
                <a:srgbClr val="009CB8"/>
              </a:solidFill>
              <a:ln w="254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009CB8">
                        <a:shade val="15000"/>
                      </a:srgbClr>
                    </a:solidFill>
                    <a:prstDash val="solid"/>
                  </a14:hiddenLine>
                </a:ext>
              </a:ex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 rot="5400000" flipH="1">
              <a:off x="7919560" y="1913838"/>
              <a:ext cx="1721427" cy="5830025"/>
              <a:chOff x="465138" y="2292312"/>
              <a:chExt cx="2027239" cy="3747030"/>
            </a:xfrm>
          </p:grpSpPr>
          <p:sp>
            <p:nvSpPr>
              <p:cNvPr id="31" name="矩形: 圆角 16"/>
              <p:cNvSpPr/>
              <p:nvPr/>
            </p:nvSpPr>
            <p:spPr>
              <a:xfrm>
                <a:off x="465138" y="2292312"/>
                <a:ext cx="2027239" cy="3747030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009CB8">
                      <a:alpha val="5000"/>
                    </a:srgbClr>
                  </a:gs>
                  <a:gs pos="100000">
                    <a:srgbClr val="009CB8">
                      <a:alpha val="0"/>
                    </a:srgb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2" name="矩形: 圆角 17"/>
              <p:cNvSpPr/>
              <p:nvPr/>
            </p:nvSpPr>
            <p:spPr>
              <a:xfrm>
                <a:off x="465138" y="2292312"/>
                <a:ext cx="2025490" cy="45719"/>
              </a:xfrm>
              <a:prstGeom prst="roundRect">
                <a:avLst>
                  <a:gd name="adj" fmla="val 0"/>
                </a:avLst>
              </a:prstGeom>
              <a:solidFill>
                <a:srgbClr val="009CB8"/>
              </a:solidFill>
              <a:ln w="254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0">
                    <a:solidFill>
                      <a:srgbClr val="009CB8">
                        <a:shade val="15000"/>
                      </a:srgbClr>
                    </a:solidFill>
                    <a:prstDash val="solid"/>
                  </a14:hiddenLine>
                </a:ext>
              </a:ex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4769918" y="2334615"/>
            <a:ext cx="2652162" cy="2652163"/>
            <a:chOff x="4807632" y="1864844"/>
            <a:chExt cx="2652162" cy="2652163"/>
          </a:xfrm>
        </p:grpSpPr>
        <p:sp>
          <p:nvSpPr>
            <p:cNvPr id="34" name="椭圆 33"/>
            <p:cNvSpPr/>
            <p:nvPr/>
          </p:nvSpPr>
          <p:spPr>
            <a:xfrm>
              <a:off x="5007008" y="2064220"/>
              <a:ext cx="2253410" cy="2253411"/>
            </a:xfrm>
            <a:prstGeom prst="ellipse">
              <a:avLst/>
            </a:prstGeom>
            <a:gradFill flip="none" rotWithShape="1">
              <a:gsLst>
                <a:gs pos="0">
                  <a:srgbClr val="009CB8"/>
                </a:gs>
                <a:gs pos="100000">
                  <a:srgbClr val="009CB8">
                    <a:lumMod val="75000"/>
                  </a:srgbClr>
                </a:gs>
              </a:gsLst>
              <a:lin ang="270000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>
              <a:outerShdw blurRad="419100" sx="102000" sy="102000" algn="ctr" rotWithShape="0">
                <a:srgbClr val="009CB8">
                  <a:alpha val="4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4807632" y="1864844"/>
              <a:ext cx="2652162" cy="2652163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0">
                    <a:srgbClr val="009CB8"/>
                  </a:gs>
                  <a:gs pos="100000">
                    <a:srgbClr val="009CB8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弧形 35"/>
            <p:cNvSpPr/>
            <p:nvPr/>
          </p:nvSpPr>
          <p:spPr>
            <a:xfrm>
              <a:off x="4906477" y="1963689"/>
              <a:ext cx="2454472" cy="2454472"/>
            </a:xfrm>
            <a:prstGeom prst="arc">
              <a:avLst>
                <a:gd name="adj1" fmla="val 3786619"/>
                <a:gd name="adj2" fmla="val 14073582"/>
              </a:avLst>
            </a:prstGeom>
            <a:noFill/>
            <a:ln w="12700" cap="flat" cmpd="sng" algn="ctr">
              <a:gradFill flip="none" rotWithShape="1">
                <a:gsLst>
                  <a:gs pos="0">
                    <a:srgbClr val="009CB8"/>
                  </a:gs>
                  <a:gs pos="100000">
                    <a:srgbClr val="009CB8">
                      <a:alpha val="0"/>
                    </a:srgbClr>
                  </a:gs>
                </a:gsLst>
                <a:lin ang="16200000" scaled="1"/>
                <a:tileRect/>
              </a:gradFill>
              <a:prstDash val="sysDot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44" name="Picture 2"/>
            <p:cNvPicPr>
              <a:picLocks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0" r="5140"/>
            <a:stretch>
              <a:fillRect/>
            </a:stretch>
          </p:blipFill>
          <p:spPr bwMode="auto">
            <a:xfrm>
              <a:off x="5007008" y="2064220"/>
              <a:ext cx="2253410" cy="2253411"/>
            </a:xfrm>
            <a:prstGeom prst="ellipse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文本框 46"/>
          <p:cNvSpPr txBox="1"/>
          <p:nvPr/>
        </p:nvSpPr>
        <p:spPr>
          <a:xfrm>
            <a:off x="765636" y="1890471"/>
            <a:ext cx="800219" cy="4702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009CB8"/>
                </a:solidFill>
                <a:cs typeface="微软雅黑" panose="020B0503020204020204" pitchFamily="34" charset="-122"/>
                <a:sym typeface="微软雅黑" panose="020B0503020204020204" pitchFamily="34" charset="-122"/>
              </a:rPr>
              <a:t>分布</a:t>
            </a:r>
            <a:endParaRPr lang="zh-CN" altLang="en-US" sz="2400" b="1" dirty="0">
              <a:solidFill>
                <a:srgbClr val="009CB8"/>
              </a:solidFill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58407" y="2394030"/>
            <a:ext cx="4010356" cy="789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微软雅黑" panose="020B0503020204020204" pitchFamily="34" charset="-122"/>
                <a:sym typeface="微软雅黑" panose="020B0503020204020204" pitchFamily="34" charset="-122"/>
              </a:rPr>
              <a:t>广泛分布于医院环境。</a:t>
            </a:r>
            <a:endParaRPr kumimoji="0" lang="zh-CN" altLang="en-US" sz="12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微软雅黑" panose="020B0503020204020204" pitchFamily="34" charset="-122"/>
                <a:sym typeface="微软雅黑" panose="020B0503020204020204" pitchFamily="34" charset="-122"/>
              </a:rPr>
              <a:t>易在住院患者皮肤、结膜、口腔、呼吸道、胃肠道及泌尿生殖道等部位定植。</a:t>
            </a:r>
            <a:endParaRPr kumimoji="0" lang="zh-CN" altLang="en-US" sz="12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65636" y="3969036"/>
            <a:ext cx="1415772" cy="4702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009CB8"/>
                </a:solidFill>
                <a:cs typeface="微软雅黑" panose="020B0503020204020204" pitchFamily="34" charset="-122"/>
                <a:sym typeface="微软雅黑" panose="020B0503020204020204" pitchFamily="34" charset="-122"/>
              </a:rPr>
              <a:t>致病情况</a:t>
            </a:r>
            <a:endParaRPr lang="zh-CN" altLang="en-US" sz="2400" b="1" dirty="0">
              <a:solidFill>
                <a:srgbClr val="009CB8"/>
              </a:solidFill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38659" y="4472595"/>
            <a:ext cx="4230257" cy="1029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微软雅黑" panose="020B0503020204020204" pitchFamily="34" charset="-122"/>
                <a:sym typeface="微软雅黑" panose="020B0503020204020204" pitchFamily="34" charset="-122"/>
              </a:rPr>
              <a:t>可引起医院获得性肺炎、血流感染、腹腔感染、中枢神经系统感染、泌尿系统感染、皮肤软组织感染等。</a:t>
            </a:r>
            <a:endParaRPr kumimoji="0" lang="zh-CN" altLang="en-US" sz="12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微软雅黑" panose="020B0503020204020204" pitchFamily="34" charset="-122"/>
                <a:sym typeface="微软雅黑" panose="020B0503020204020204" pitchFamily="34" charset="-122"/>
              </a:rPr>
              <a:t>最常见感染肺部，</a:t>
            </a:r>
            <a:r>
              <a:rPr kumimoji="0" lang="zh-CN" altLang="en-US" sz="1200" b="1" i="0" u="none" strike="noStrike" kern="100" cap="none" spc="0" normalizeH="0" baseline="0" noProof="0" dirty="0">
                <a:ln>
                  <a:noFill/>
                </a:ln>
                <a:solidFill>
                  <a:srgbClr val="FF8C21"/>
                </a:solidFill>
                <a:effectLst/>
                <a:uLnTx/>
                <a:uFillTx/>
                <a:cs typeface="微软雅黑" panose="020B0503020204020204" pitchFamily="34" charset="-122"/>
                <a:sym typeface="微软雅黑" panose="020B0503020204020204" pitchFamily="34" charset="-122"/>
              </a:rPr>
              <a:t>是医院获得性肺炎</a:t>
            </a:r>
            <a:r>
              <a:rPr kumimoji="0" lang="en-US" altLang="zh-CN" sz="1200" b="1" i="0" u="none" strike="noStrike" kern="100" cap="none" spc="0" normalizeH="0" baseline="0" noProof="0" dirty="0">
                <a:ln>
                  <a:noFill/>
                </a:ln>
                <a:solidFill>
                  <a:srgbClr val="FF8C21"/>
                </a:solidFill>
                <a:effectLst/>
                <a:uLnTx/>
                <a:uFillTx/>
                <a:cs typeface="微软雅黑" panose="020B0503020204020204" pitchFamily="34" charset="-122"/>
                <a:sym typeface="微软雅黑" panose="020B0503020204020204" pitchFamily="34" charset="-122"/>
              </a:rPr>
              <a:t>(HAP)</a:t>
            </a:r>
            <a:r>
              <a:rPr kumimoji="0" lang="zh-CN" altLang="en-US" sz="1200" b="1" i="0" u="none" strike="noStrike" kern="100" cap="none" spc="0" normalizeH="0" baseline="0" noProof="0" dirty="0">
                <a:ln>
                  <a:noFill/>
                </a:ln>
                <a:solidFill>
                  <a:srgbClr val="FF8C21"/>
                </a:solidFill>
                <a:effectLst/>
                <a:uLnTx/>
                <a:uFillTx/>
                <a:cs typeface="微软雅黑" panose="020B0503020204020204" pitchFamily="34" charset="-122"/>
                <a:sym typeface="微软雅黑" panose="020B0503020204020204" pitchFamily="34" charset="-122"/>
              </a:rPr>
              <a:t>，尤其是呼吸机相关肺炎</a:t>
            </a:r>
            <a:r>
              <a:rPr kumimoji="0" lang="en-US" altLang="zh-CN" sz="1200" b="1" i="0" u="none" strike="noStrike" kern="100" cap="none" spc="0" normalizeH="0" baseline="0" noProof="0" dirty="0">
                <a:ln>
                  <a:noFill/>
                </a:ln>
                <a:solidFill>
                  <a:srgbClr val="FF8C21"/>
                </a:solidFill>
                <a:effectLst/>
                <a:uLnTx/>
                <a:uFillTx/>
                <a:cs typeface="微软雅黑" panose="020B0503020204020204" pitchFamily="34" charset="-122"/>
                <a:sym typeface="微软雅黑" panose="020B0503020204020204" pitchFamily="34" charset="-122"/>
              </a:rPr>
              <a:t>(VAP)</a:t>
            </a:r>
            <a:r>
              <a:rPr kumimoji="0" lang="zh-CN" altLang="en-US" sz="1200" b="1" i="0" u="none" strike="noStrike" kern="100" cap="none" spc="0" normalizeH="0" baseline="0" noProof="0" dirty="0">
                <a:ln>
                  <a:noFill/>
                </a:ln>
                <a:solidFill>
                  <a:srgbClr val="FF8C21"/>
                </a:solidFill>
                <a:effectLst/>
                <a:uLnTx/>
                <a:uFillTx/>
                <a:cs typeface="微软雅黑" panose="020B0503020204020204" pitchFamily="34" charset="-122"/>
                <a:sym typeface="微软雅黑" panose="020B0503020204020204" pitchFamily="34" charset="-122"/>
              </a:rPr>
              <a:t>重要的致病菌</a:t>
            </a:r>
            <a:r>
              <a:rPr kumimoji="0" lang="zh-CN" altLang="en-US" sz="12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cs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kumimoji="0" lang="zh-CN" altLang="en-US" sz="1200" b="1" i="0" u="none" strike="noStrike" kern="100" cap="none" spc="0" normalizeH="0" baseline="0" noProof="0" dirty="0">
              <a:ln>
                <a:noFill/>
              </a:ln>
              <a:effectLst/>
              <a:uLnTx/>
              <a:uFillTx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9993875" y="1890471"/>
            <a:ext cx="1415772" cy="4702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2400" b="1" dirty="0">
                <a:solidFill>
                  <a:srgbClr val="009CB8"/>
                </a:solidFill>
                <a:cs typeface="微软雅黑" panose="020B0503020204020204" pitchFamily="34" charset="-122"/>
                <a:sym typeface="微软雅黑" panose="020B0503020204020204" pitchFamily="34" charset="-122"/>
              </a:rPr>
              <a:t>耐药状况</a:t>
            </a:r>
            <a:endParaRPr lang="zh-CN" altLang="en-US" sz="2400" b="1" dirty="0">
              <a:solidFill>
                <a:srgbClr val="009CB8"/>
              </a:solidFill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428732" y="2394030"/>
            <a:ext cx="3909828" cy="102919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marR="0" lvl="0" indent="-28575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 kumimoji="0" sz="1200" b="0" i="0" u="none" strike="noStrike" kern="10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具有强大的获得耐药性和克隆传播的能力，多重耐药、广泛耐药、全耐药菌株呈世界性流行。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FF8C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常见对碳青霉烯类耐药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，耐药机制主要与产生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β-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内酰胺酶有关。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993875" y="3969036"/>
            <a:ext cx="1415772" cy="4702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009CB8"/>
                </a:solidFill>
                <a:cs typeface="微软雅黑" panose="020B0503020204020204" pitchFamily="34" charset="-122"/>
                <a:sym typeface="微软雅黑" panose="020B0503020204020204" pitchFamily="34" charset="-122"/>
              </a:rPr>
              <a:t>易感因素</a:t>
            </a:r>
            <a:endParaRPr lang="zh-CN" altLang="en-US" sz="2400" b="1" dirty="0">
              <a:solidFill>
                <a:srgbClr val="009CB8"/>
              </a:solidFill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456641" y="4472595"/>
            <a:ext cx="2121093" cy="7891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微软雅黑" panose="020B0503020204020204" pitchFamily="34" charset="-122"/>
                <a:sym typeface="微软雅黑" panose="020B0503020204020204" pitchFamily="34" charset="-122"/>
              </a:rPr>
              <a:t>长时间住院</a:t>
            </a:r>
            <a:endParaRPr kumimoji="0" lang="zh-CN" altLang="en-US" sz="12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微软雅黑" panose="020B0503020204020204" pitchFamily="34" charset="-122"/>
                <a:sym typeface="微软雅黑" panose="020B0503020204020204" pitchFamily="34" charset="-122"/>
              </a:rPr>
              <a:t>入住重症监护室（</a:t>
            </a:r>
            <a:r>
              <a:rPr kumimoji="0" lang="en-US" altLang="zh-CN" sz="12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微软雅黑" panose="020B0503020204020204" pitchFamily="34" charset="-122"/>
                <a:sym typeface="微软雅黑" panose="020B0503020204020204" pitchFamily="34" charset="-122"/>
              </a:rPr>
              <a:t>ICU</a:t>
            </a: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微软雅黑" panose="020B0503020204020204" pitchFamily="34" charset="-122"/>
                <a:sym typeface="微软雅黑" panose="020B0503020204020204" pitchFamily="34" charset="-122"/>
              </a:rPr>
              <a:t>）</a:t>
            </a:r>
            <a:endParaRPr kumimoji="0" lang="zh-CN" altLang="en-US" sz="12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微软雅黑" panose="020B0503020204020204" pitchFamily="34" charset="-122"/>
                <a:sym typeface="微软雅黑" panose="020B0503020204020204" pitchFamily="34" charset="-122"/>
              </a:rPr>
              <a:t>接受机械通气</a:t>
            </a:r>
            <a:endParaRPr kumimoji="0" lang="zh-CN" altLang="en-US" sz="12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742641" y="4472595"/>
            <a:ext cx="1396536" cy="7891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微软雅黑" panose="020B0503020204020204" pitchFamily="34" charset="-122"/>
                <a:sym typeface="微软雅黑" panose="020B0503020204020204" pitchFamily="34" charset="-122"/>
              </a:rPr>
              <a:t>侵入性操作</a:t>
            </a:r>
            <a:endParaRPr kumimoji="0" lang="zh-CN" altLang="en-US" sz="12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微软雅黑" panose="020B0503020204020204" pitchFamily="34" charset="-122"/>
                <a:sym typeface="微软雅黑" panose="020B0503020204020204" pitchFamily="34" charset="-122"/>
              </a:rPr>
              <a:t>抗菌药物暴露</a:t>
            </a:r>
            <a:endParaRPr kumimoji="0" lang="zh-CN" altLang="en-US" sz="12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200" b="0" i="0" u="none" strike="noStrike" kern="1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微软雅黑" panose="020B0503020204020204" pitchFamily="34" charset="-122"/>
                <a:sym typeface="微软雅黑" panose="020B0503020204020204" pitchFamily="34" charset="-122"/>
              </a:rPr>
              <a:t>严重基础疾病</a:t>
            </a:r>
            <a:endParaRPr kumimoji="0" lang="zh-CN" altLang="en-US" sz="12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055370" y="5615305"/>
            <a:ext cx="10879455" cy="1151255"/>
          </a:xfrm>
        </p:spPr>
        <p:txBody>
          <a:bodyPr/>
          <a:p>
            <a:pPr marL="228600" indent="-228600">
              <a:buFont typeface="+mj-lt"/>
              <a:buAutoNum type="arabicPeriod"/>
            </a:pP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CARSS 2023 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年全国细菌耐药监测报告（摘要）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  <a:p>
            <a:pPr marL="228600" indent="-228600">
              <a:buFont typeface="+mj-lt"/>
              <a:buAutoNum type="arabicPeriod"/>
            </a:pP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中华医学会呼吸病学分会感染学组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.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中国成人医院获得性肺炎与呼吸机相关性肺炎诊断和治疗指南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(2018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年版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). 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中华结核和呼吸杂志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, 2018,41(4) : 255-280</a:t>
            </a:r>
            <a:endParaRPr lang="en-US" altLang="zh-CN" sz="1200" dirty="0">
              <a:latin typeface="+mn-lt"/>
              <a:ea typeface="+mn-ea"/>
              <a:cs typeface="+mn-ea"/>
              <a:sym typeface="+mn-lt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Lim SMS, et al. J Infect . 2019 Dec;79(6):593-600;4.CHINET 2024</a:t>
            </a:r>
            <a:r>
              <a:rPr lang="zh-CN" altLang="en-US" sz="1200" dirty="0">
                <a:latin typeface="+mn-lt"/>
                <a:ea typeface="+mn-ea"/>
                <a:cs typeface="+mn-ea"/>
                <a:sym typeface="+mn-lt"/>
              </a:rPr>
              <a:t>年细菌耐药监测结果</a:t>
            </a:r>
            <a:endParaRPr lang="en-US" altLang="zh-CN" sz="12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: 圆角 17"/>
          <p:cNvSpPr/>
          <p:nvPr/>
        </p:nvSpPr>
        <p:spPr>
          <a:xfrm>
            <a:off x="3146736" y="1277573"/>
            <a:ext cx="2834964" cy="1117518"/>
          </a:xfrm>
          <a:prstGeom prst="roundRect">
            <a:avLst>
              <a:gd name="adj" fmla="val 6305"/>
            </a:avLst>
          </a:prstGeom>
          <a:gradFill flip="none" rotWithShape="1">
            <a:gsLst>
              <a:gs pos="0">
                <a:sysClr val="window" lastClr="FFFFFF"/>
              </a:gs>
              <a:gs pos="56300">
                <a:srgbClr val="FFFFFF">
                  <a:alpha val="15000"/>
                </a:srgbClr>
              </a:gs>
              <a:gs pos="100000">
                <a:sysClr val="window" lastClr="FFFFFF"/>
              </a:gs>
            </a:gsLst>
            <a:lin ang="2700000" scaled="1"/>
            <a:tileRect/>
          </a:gradFill>
          <a:ln w="6350" cap="flat" cmpd="sng" algn="ctr">
            <a:solidFill>
              <a:srgbClr val="009CB8"/>
            </a:solidFill>
            <a:prstDash val="solid"/>
            <a:miter lim="800000"/>
          </a:ln>
          <a:effectLst>
            <a:outerShdw blurRad="101600" dist="76200" dir="5400000" sx="98000" sy="98000" algn="t" rotWithShape="0">
              <a:srgbClr val="009CB8">
                <a:alpha val="15000"/>
              </a:srgbClr>
            </a:outerShdw>
          </a:effectLst>
        </p:spPr>
        <p:txBody>
          <a:bodyPr lIns="0" rIns="0" rtlCol="0" anchor="ctr"/>
          <a:lstStyle/>
          <a:p>
            <a:pPr algn="ctr"/>
            <a:endParaRPr lang="zh-CN" altLang="en-US" sz="1600" b="1" dirty="0">
              <a:solidFill>
                <a:srgbClr val="9E28B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矩形: 圆角 18"/>
          <p:cNvSpPr/>
          <p:nvPr/>
        </p:nvSpPr>
        <p:spPr>
          <a:xfrm>
            <a:off x="6216301" y="1277573"/>
            <a:ext cx="2834964" cy="1117518"/>
          </a:xfrm>
          <a:prstGeom prst="roundRect">
            <a:avLst>
              <a:gd name="adj" fmla="val 6305"/>
            </a:avLst>
          </a:prstGeom>
          <a:gradFill flip="none" rotWithShape="1">
            <a:gsLst>
              <a:gs pos="0">
                <a:sysClr val="window" lastClr="FFFFFF"/>
              </a:gs>
              <a:gs pos="56300">
                <a:srgbClr val="FFFFFF">
                  <a:alpha val="15000"/>
                </a:srgbClr>
              </a:gs>
              <a:gs pos="100000">
                <a:sysClr val="window" lastClr="FFFFFF"/>
              </a:gs>
            </a:gsLst>
            <a:lin ang="2700000" scaled="1"/>
            <a:tileRect/>
          </a:gradFill>
          <a:ln w="6350" cap="flat" cmpd="sng" algn="ctr">
            <a:solidFill>
              <a:srgbClr val="009CB8"/>
            </a:solidFill>
            <a:prstDash val="solid"/>
            <a:miter lim="800000"/>
          </a:ln>
          <a:effectLst>
            <a:outerShdw blurRad="101600" dist="76200" dir="5400000" sx="98000" sy="98000" algn="t" rotWithShape="0">
              <a:srgbClr val="009CB8">
                <a:alpha val="15000"/>
              </a:srgbClr>
            </a:outerShdw>
          </a:effectLst>
        </p:spPr>
        <p:txBody>
          <a:bodyPr lIns="0" rIns="0" rtlCol="0" anchor="ctr"/>
          <a:lstStyle/>
          <a:p>
            <a:pPr algn="ctr"/>
            <a:endParaRPr lang="zh-CN" altLang="en-US" sz="1600" b="1" dirty="0">
              <a:solidFill>
                <a:srgbClr val="9E28B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91102" y="4521545"/>
            <a:ext cx="208422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49F52"/>
                </a:solidFill>
                <a:effectLst/>
                <a:uLnTx/>
                <a:uFillTx/>
                <a:cs typeface="微软雅黑" panose="020B0503020204020204" pitchFamily="34" charset="-122"/>
                <a:sym typeface="微软雅黑" panose="020B0503020204020204" pitchFamily="34" charset="-122"/>
              </a:rPr>
              <a:t>42.6 %</a:t>
            </a:r>
            <a:endParaRPr kumimoji="0" lang="zh-CN" altLang="en-US" sz="4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55409" y="4143303"/>
            <a:ext cx="3419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AB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引起的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HAP/VAP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的总死亡率约为</a:t>
            </a:r>
            <a:r>
              <a:rPr kumimoji="0" lang="en-US" altLang="zh-CN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endParaRPr kumimoji="0" lang="en-US" altLang="zh-CN" sz="1400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95151" y="1339818"/>
            <a:ext cx="2738134" cy="9930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中国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2023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年检出鲍曼不动杆菌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lang="en-US" altLang="zh-CN" sz="2800" b="1" dirty="0">
                <a:solidFill>
                  <a:srgbClr val="FF8C21"/>
                </a:solidFill>
                <a:cs typeface="微软雅黑" panose="020B0503020204020204" pitchFamily="34" charset="-122"/>
                <a:sym typeface="微软雅黑" panose="020B0503020204020204" pitchFamily="34" charset="-122"/>
              </a:rPr>
              <a:t>366,748</a:t>
            </a:r>
            <a:r>
              <a:rPr lang="zh-CN" altLang="en-US" sz="2800" b="1" dirty="0">
                <a:solidFill>
                  <a:srgbClr val="FF8C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株</a:t>
            </a:r>
            <a:endParaRPr lang="en-US" altLang="zh-CN" sz="2800" b="1" dirty="0">
              <a:solidFill>
                <a:srgbClr val="FF8C2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823460" y="3097294"/>
            <a:ext cx="2545080" cy="2401720"/>
            <a:chOff x="4823460" y="3097294"/>
            <a:chExt cx="2545080" cy="2401720"/>
          </a:xfrm>
        </p:grpSpPr>
        <p:sp>
          <p:nvSpPr>
            <p:cNvPr id="14" name="矩形 13"/>
            <p:cNvSpPr/>
            <p:nvPr/>
          </p:nvSpPr>
          <p:spPr>
            <a:xfrm>
              <a:off x="5351164" y="3097294"/>
              <a:ext cx="1489671" cy="1489670"/>
            </a:xfrm>
            <a:prstGeom prst="rect">
              <a:avLst/>
            </a:prstGeom>
            <a:gradFill>
              <a:gsLst>
                <a:gs pos="0">
                  <a:srgbClr val="009CB8"/>
                </a:gs>
                <a:gs pos="100000">
                  <a:srgbClr val="009CB8"/>
                </a:gs>
              </a:gsLst>
              <a:lin ang="2700000" scaled="1"/>
            </a:gradFill>
            <a:ln w="19050" cap="flat" cmpd="sng" algn="ctr">
              <a:noFill/>
              <a:prstDash val="solid"/>
              <a:miter lim="800000"/>
            </a:ln>
            <a:effectLst>
              <a:innerShdw blurRad="215900">
                <a:sysClr val="window" lastClr="FFFFFF"/>
              </a:innerShdw>
            </a:effectLst>
            <a:scene3d>
              <a:camera prst="isometricTopUp"/>
              <a:lightRig rig="contrasting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检出率</a:t>
              </a:r>
              <a:r>
                <a:rPr kumimoji="1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8C2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高</a:t>
              </a:r>
              <a:endParaRPr kumimoji="1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8C2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4823460" y="4009344"/>
              <a:ext cx="1489671" cy="1489670"/>
            </a:xfrm>
            <a:prstGeom prst="rect">
              <a:avLst/>
            </a:prstGeom>
            <a:gradFill flip="none" rotWithShape="1">
              <a:gsLst>
                <a:gs pos="0">
                  <a:srgbClr val="009CB8"/>
                </a:gs>
                <a:gs pos="100000">
                  <a:srgbClr val="009CB8"/>
                </a:gs>
              </a:gsLst>
              <a:lin ang="1890000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>
              <a:innerShdw blurRad="215900">
                <a:sysClr val="window" lastClr="FFFFFF"/>
              </a:innerShdw>
            </a:effectLst>
            <a:scene3d>
              <a:camera prst="isometricLeftDown"/>
              <a:lightRig rig="contrasting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死亡率</a:t>
              </a:r>
              <a:r>
                <a:rPr kumimoji="1" lang="zh-CN" altLang="en-US" sz="4400" b="1" i="0" u="none" strike="noStrike" kern="0" cap="none" spc="0" normalizeH="0" baseline="0" noProof="0" dirty="0">
                  <a:ln>
                    <a:noFill/>
                  </a:ln>
                  <a:solidFill>
                    <a:srgbClr val="FF8C2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高</a:t>
              </a:r>
              <a:endPara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8C2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878869" y="4009344"/>
              <a:ext cx="1489671" cy="1489670"/>
            </a:xfrm>
            <a:prstGeom prst="rect">
              <a:avLst/>
            </a:prstGeom>
            <a:gradFill flip="none" rotWithShape="1">
              <a:gsLst>
                <a:gs pos="0">
                  <a:srgbClr val="009CB8"/>
                </a:gs>
                <a:gs pos="100000">
                  <a:srgbClr val="009CB8"/>
                </a:gs>
              </a:gsLst>
              <a:lin ang="2700000" scaled="1"/>
              <a:tileRect/>
            </a:gradFill>
            <a:ln w="19050" cap="flat" cmpd="sng" algn="ctr">
              <a:noFill/>
              <a:prstDash val="solid"/>
              <a:miter lim="800000"/>
            </a:ln>
            <a:effectLst>
              <a:innerShdw blurRad="215900">
                <a:sysClr val="window" lastClr="FFFFFF"/>
              </a:innerShdw>
            </a:effectLst>
            <a:scene3d>
              <a:camera prst="isometricRightUp"/>
              <a:lightRig rig="contrasting" dir="t"/>
            </a:scene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耐药率</a:t>
              </a:r>
              <a:r>
                <a:rPr kumimoji="1" lang="zh-CN" altLang="en-US" sz="4400" b="1" i="0" u="none" strike="noStrike" kern="0" cap="none" spc="0" normalizeH="0" baseline="0" noProof="0" dirty="0">
                  <a:ln>
                    <a:noFill/>
                  </a:ln>
                  <a:solidFill>
                    <a:srgbClr val="FF8C2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rPr>
                <a:t>高</a:t>
              </a:r>
              <a:endParaRPr kumimoji="1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8C2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6795253" y="1327863"/>
            <a:ext cx="1677062" cy="985719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50000"/>
              </a:lnSpc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占革兰阴性菌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9.2%</a:t>
            </a:r>
            <a:endParaRPr kumimoji="0" lang="en-US" altLang="zh-CN" sz="1400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排名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8C2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第四</a:t>
            </a:r>
            <a:r>
              <a:rPr kumimoji="0" lang="en-US" altLang="zh-CN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kumimoji="0" lang="zh-CN" altLang="en-US" sz="1400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28058" y="2671569"/>
            <a:ext cx="393588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是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HAP/VAP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最常见病原体之一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占我国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HAP16.2%-35.8%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VAP35.7%-50.0%</a:t>
            </a:r>
            <a:r>
              <a:rPr kumimoji="0" lang="en-US" altLang="zh-CN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kumimoji="0" lang="en-US" altLang="zh-CN" sz="1400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755051" y="4521545"/>
            <a:ext cx="1835759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F49F52"/>
                </a:solidFill>
                <a:effectLst/>
                <a:uLnTx/>
                <a:uFillTx/>
                <a:cs typeface="微软雅黑" panose="020B0503020204020204" pitchFamily="34" charset="-122"/>
                <a:sym typeface="微软雅黑" panose="020B0503020204020204" pitchFamily="34" charset="-122"/>
              </a:rPr>
              <a:t>&gt;70%</a:t>
            </a:r>
            <a:endParaRPr kumimoji="0" lang="en-US" altLang="zh-CN" sz="4400" b="1" i="0" u="none" strike="noStrike" kern="1200" cap="none" spc="0" normalizeH="0" baseline="0" noProof="0" dirty="0">
              <a:ln>
                <a:noFill/>
              </a:ln>
              <a:solidFill>
                <a:srgbClr val="F49F52"/>
              </a:solidFill>
              <a:effectLst/>
              <a:uLnTx/>
              <a:uFillTx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918036" y="4143303"/>
            <a:ext cx="37312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2024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年鲍曼不动杆菌对亚胺培南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美罗培南等碳青霉烯类药物的耐药率</a:t>
            </a:r>
            <a:r>
              <a:rPr kumimoji="0" lang="en-US" altLang="zh-CN" sz="14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endParaRPr kumimoji="0" lang="en-US" altLang="zh-CN" sz="1400" b="0" i="0" u="none" strike="noStrike" kern="120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77315" y="316865"/>
            <a:ext cx="101815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 dirty="0">
                <a:solidFill>
                  <a:srgbClr val="009CB8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鲍曼不动杆菌是我国院内感染的主要致病菌，疾病负担大，耐药情况严重</a:t>
            </a:r>
            <a:endParaRPr lang="zh-CN" altLang="en-US" sz="2400" b="1" dirty="0">
              <a:solidFill>
                <a:srgbClr val="009CB8"/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696595" y="5453946"/>
            <a:ext cx="787439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9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IDSA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：美国传染病学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会；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CRAB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：碳青霉烯类耐药的鲍曼不动杆菌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矩形: 圆角 18"/>
          <p:cNvSpPr/>
          <p:nvPr/>
        </p:nvSpPr>
        <p:spPr>
          <a:xfrm>
            <a:off x="344487" y="1591419"/>
            <a:ext cx="5281613" cy="3862627"/>
          </a:xfrm>
          <a:prstGeom prst="roundRect">
            <a:avLst>
              <a:gd name="adj" fmla="val 2141"/>
            </a:avLst>
          </a:prstGeom>
          <a:solidFill>
            <a:sysClr val="window" lastClr="FFFFFF"/>
          </a:solidFill>
          <a:ln w="6350" cap="flat" cmpd="sng" algn="ctr">
            <a:solidFill>
              <a:srgbClr val="009CB8">
                <a:lumMod val="20000"/>
                <a:lumOff val="80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srgbClr val="009CB8">
                <a:alpha val="10000"/>
              </a:srgbClr>
            </a:outerShdw>
          </a:effectLst>
          <a:scene3d>
            <a:camera prst="orthographicFront"/>
            <a:lightRig rig="glow" dir="t"/>
          </a:scene3d>
          <a:sp3d/>
        </p:spPr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68671" y="1070681"/>
            <a:ext cx="10654659" cy="276999"/>
            <a:chOff x="751684" y="1070681"/>
            <a:chExt cx="10654659" cy="276999"/>
          </a:xfrm>
        </p:grpSpPr>
        <p:sp>
          <p:nvSpPr>
            <p:cNvPr id="9" name="文本框 8"/>
            <p:cNvSpPr txBox="1"/>
            <p:nvPr/>
          </p:nvSpPr>
          <p:spPr>
            <a:xfrm>
              <a:off x="1024745" y="1070681"/>
              <a:ext cx="10108536" cy="2769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600" b="1" i="0" u="none" strike="noStrike" kern="0" cap="none" spc="0" normalizeH="0" baseline="0">
                  <a:ln>
                    <a:noFill/>
                  </a:ln>
                  <a:solidFill>
                    <a:srgbClr val="29333A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98B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IDSA 2024 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98B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耐药革兰氏阴性菌感染的治疗指南推荐：舒巴坦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98B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-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98B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度洛巴坦为</a:t>
              </a: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98B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CRAB</a:t>
              </a: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98B9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感染治疗的首选方案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98B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1178208" y="1120839"/>
              <a:ext cx="228135" cy="176682"/>
              <a:chOff x="4038738" y="1148044"/>
              <a:chExt cx="228135" cy="176682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4038738" y="1148044"/>
                <a:ext cx="176682" cy="176682"/>
              </a:xfrm>
              <a:prstGeom prst="ellipse">
                <a:avLst/>
              </a:prstGeom>
              <a:solidFill>
                <a:srgbClr val="009CB8">
                  <a:alpha val="60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162563" y="1184230"/>
                <a:ext cx="104310" cy="104310"/>
              </a:xfrm>
              <a:prstGeom prst="ellipse">
                <a:avLst/>
              </a:prstGeom>
              <a:solidFill>
                <a:srgbClr val="009CB8">
                  <a:alpha val="60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flipH="1">
              <a:off x="751684" y="1120839"/>
              <a:ext cx="228135" cy="176682"/>
              <a:chOff x="4038738" y="1148044"/>
              <a:chExt cx="228135" cy="176682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4038738" y="1148044"/>
                <a:ext cx="176682" cy="176682"/>
              </a:xfrm>
              <a:prstGeom prst="ellipse">
                <a:avLst/>
              </a:prstGeom>
              <a:solidFill>
                <a:srgbClr val="009CB8">
                  <a:alpha val="60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4162563" y="1184230"/>
                <a:ext cx="104310" cy="104310"/>
              </a:xfrm>
              <a:prstGeom prst="ellipse">
                <a:avLst/>
              </a:prstGeom>
              <a:solidFill>
                <a:srgbClr val="009CB8">
                  <a:alpha val="60000"/>
                </a:srgb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660400" y="1720638"/>
            <a:ext cx="4405086" cy="3629670"/>
            <a:chOff x="4935646" y="1060464"/>
            <a:chExt cx="5126581" cy="453248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935646" y="2665204"/>
              <a:ext cx="5126581" cy="2927741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973483" y="1060464"/>
              <a:ext cx="5053733" cy="1604739"/>
            </a:xfrm>
            <a:prstGeom prst="rect">
              <a:avLst/>
            </a:prstGeom>
          </p:spPr>
        </p:pic>
      </p:grpSp>
      <p:sp>
        <p:nvSpPr>
          <p:cNvPr id="24" name="文本框 23"/>
          <p:cNvSpPr txBox="1"/>
          <p:nvPr/>
        </p:nvSpPr>
        <p:spPr>
          <a:xfrm>
            <a:off x="6953640" y="1591420"/>
            <a:ext cx="4565260" cy="1986171"/>
          </a:xfrm>
          <a:prstGeom prst="roundRect">
            <a:avLst>
              <a:gd name="adj" fmla="val 6688"/>
            </a:avLst>
          </a:prstGeom>
          <a:gradFill>
            <a:gsLst>
              <a:gs pos="0">
                <a:srgbClr val="009CB8"/>
              </a:gs>
              <a:gs pos="100000">
                <a:srgbClr val="009CB8">
                  <a:lumMod val="75000"/>
                </a:srgbClr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</a:ln>
          <a:effectLst>
            <a:outerShdw blurRad="101600" dist="76200" dir="5400000" sx="98000" sy="98000" algn="t" rotWithShape="0">
              <a:srgbClr val="009CB8">
                <a:alpha val="15000"/>
              </a:srgbClr>
            </a:outerShdw>
          </a:effectLst>
        </p:spPr>
        <p:txBody>
          <a:bodyPr lIns="180000" tIns="45720" rIns="180000" bIns="45720" rtlCol="0" anchor="ctr"/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1" i="0" u="none" strike="noStrike" cap="none" spc="0" normalizeH="0" baseline="0">
                <a:ln>
                  <a:noFill/>
                </a:ln>
                <a:solidFill>
                  <a:srgbClr val="009B77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ysClr val="window" lastClr="FFFFFF"/>
                </a:solidFill>
              </a:defRPr>
            </a:lvl2pPr>
            <a:lvl3pPr>
              <a:defRPr>
                <a:solidFill>
                  <a:sysClr val="window" lastClr="FFFFFF"/>
                </a:solidFill>
              </a:defRPr>
            </a:lvl3pPr>
            <a:lvl4pPr>
              <a:defRPr>
                <a:solidFill>
                  <a:sysClr val="window" lastClr="FFFFFF"/>
                </a:solidFill>
              </a:defRPr>
            </a:lvl4pPr>
            <a:lvl5pPr>
              <a:defRPr>
                <a:solidFill>
                  <a:sysClr val="window" lastClr="FFFFFF"/>
                </a:solidFill>
              </a:defRPr>
            </a:lvl5pPr>
            <a:lvl6pPr>
              <a:defRPr>
                <a:solidFill>
                  <a:sysClr val="window" lastClr="FFFFFF"/>
                </a:solidFill>
              </a:defRPr>
            </a:lvl6pPr>
            <a:lvl7pPr>
              <a:defRPr>
                <a:solidFill>
                  <a:sysClr val="window" lastClr="FFFFFF"/>
                </a:solidFill>
              </a:defRPr>
            </a:lvl7pPr>
            <a:lvl8pPr>
              <a:defRPr>
                <a:solidFill>
                  <a:sysClr val="window" lastClr="FFFFFF"/>
                </a:solidFill>
              </a:defRPr>
            </a:lvl8pPr>
            <a:lvl9pPr>
              <a:defRPr>
                <a:solidFill>
                  <a:sysClr val="window" lastClr="FFFFFF"/>
                </a:solidFill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953640" y="3798047"/>
            <a:ext cx="4565260" cy="1656000"/>
          </a:xfrm>
          <a:prstGeom prst="roundRect">
            <a:avLst>
              <a:gd name="adj" fmla="val 4243"/>
            </a:avLst>
          </a:prstGeom>
          <a:gradFill>
            <a:gsLst>
              <a:gs pos="0">
                <a:srgbClr val="009CB8"/>
              </a:gs>
              <a:gs pos="100000">
                <a:srgbClr val="009CB8">
                  <a:lumMod val="75000"/>
                </a:srgbClr>
              </a:gs>
            </a:gsLst>
            <a:lin ang="2700000" scaled="1"/>
          </a:gradFill>
          <a:ln w="6350" cap="flat" cmpd="sng" algn="ctr">
            <a:noFill/>
            <a:prstDash val="solid"/>
            <a:miter lim="800000"/>
          </a:ln>
          <a:effectLst>
            <a:outerShdw blurRad="101600" dist="76200" dir="5400000" sx="98000" sy="98000" algn="t" rotWithShape="0">
              <a:srgbClr val="009CB8">
                <a:alpha val="15000"/>
              </a:srgbClr>
            </a:outerShdw>
          </a:effectLst>
        </p:spPr>
        <p:txBody>
          <a:bodyPr lIns="180000" tIns="45720" rIns="180000" bIns="45720" rtlCol="0" anchor="ctr"/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1" i="0" u="none" strike="noStrike" cap="none" spc="0" normalizeH="0" baseline="0">
                <a:ln>
                  <a:noFill/>
                </a:ln>
                <a:solidFill>
                  <a:srgbClr val="009B77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ysClr val="window" lastClr="FFFFFF"/>
                </a:solidFill>
              </a:defRPr>
            </a:lvl2pPr>
            <a:lvl3pPr>
              <a:defRPr>
                <a:solidFill>
                  <a:sysClr val="window" lastClr="FFFFFF"/>
                </a:solidFill>
              </a:defRPr>
            </a:lvl3pPr>
            <a:lvl4pPr>
              <a:defRPr>
                <a:solidFill>
                  <a:sysClr val="window" lastClr="FFFFFF"/>
                </a:solidFill>
              </a:defRPr>
            </a:lvl4pPr>
            <a:lvl5pPr>
              <a:defRPr>
                <a:solidFill>
                  <a:sysClr val="window" lastClr="FFFFFF"/>
                </a:solidFill>
              </a:defRPr>
            </a:lvl5pPr>
            <a:lvl6pPr>
              <a:defRPr>
                <a:solidFill>
                  <a:sysClr val="window" lastClr="FFFFFF"/>
                </a:solidFill>
              </a:defRPr>
            </a:lvl6pPr>
            <a:lvl7pPr>
              <a:defRPr>
                <a:solidFill>
                  <a:sysClr val="window" lastClr="FFFFFF"/>
                </a:solidFill>
              </a:defRPr>
            </a:lvl7pPr>
            <a:lvl8pPr>
              <a:defRPr>
                <a:solidFill>
                  <a:sysClr val="window" lastClr="FFFFFF"/>
                </a:solidFill>
              </a:defRPr>
            </a:lvl8pPr>
            <a:lvl9pPr>
              <a:defRPr>
                <a:solidFill>
                  <a:sysClr val="window" lastClr="FFFFFF"/>
                </a:solidFill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" name="等腰三角形 14"/>
          <p:cNvSpPr/>
          <p:nvPr/>
        </p:nvSpPr>
        <p:spPr>
          <a:xfrm rot="16200000" flipH="1">
            <a:off x="4621001" y="1623777"/>
            <a:ext cx="2365001" cy="2300281"/>
          </a:xfrm>
          <a:custGeom>
            <a:avLst/>
            <a:gdLst>
              <a:gd name="connsiteX0" fmla="*/ 0 w 1986171"/>
              <a:gd name="connsiteY0" fmla="*/ 1233843 h 1233843"/>
              <a:gd name="connsiteX1" fmla="*/ 1986171 w 1986171"/>
              <a:gd name="connsiteY1" fmla="*/ 0 h 1233843"/>
              <a:gd name="connsiteX2" fmla="*/ 1986171 w 1986171"/>
              <a:gd name="connsiteY2" fmla="*/ 1233843 h 1233843"/>
              <a:gd name="connsiteX3" fmla="*/ 0 w 1986171"/>
              <a:gd name="connsiteY3" fmla="*/ 1233843 h 1233843"/>
              <a:gd name="connsiteX0-1" fmla="*/ 0 w 1986171"/>
              <a:gd name="connsiteY0-2" fmla="*/ 2521623 h 2521623"/>
              <a:gd name="connsiteX1-3" fmla="*/ 1788051 w 1986171"/>
              <a:gd name="connsiteY1-4" fmla="*/ 0 h 2521623"/>
              <a:gd name="connsiteX2-5" fmla="*/ 1986171 w 1986171"/>
              <a:gd name="connsiteY2-6" fmla="*/ 2521623 h 2521623"/>
              <a:gd name="connsiteX3-7" fmla="*/ 0 w 1986171"/>
              <a:gd name="connsiteY3-8" fmla="*/ 2521623 h 2521623"/>
              <a:gd name="connsiteX0-9" fmla="*/ 0 w 1986171"/>
              <a:gd name="connsiteY0-10" fmla="*/ 2695795 h 2695795"/>
              <a:gd name="connsiteX1-11" fmla="*/ 322111 w 1986171"/>
              <a:gd name="connsiteY1-12" fmla="*/ 0 h 2695795"/>
              <a:gd name="connsiteX2-13" fmla="*/ 1986171 w 1986171"/>
              <a:gd name="connsiteY2-14" fmla="*/ 2695795 h 2695795"/>
              <a:gd name="connsiteX3-15" fmla="*/ 0 w 1986171"/>
              <a:gd name="connsiteY3-16" fmla="*/ 2695795 h 2695795"/>
              <a:gd name="connsiteX0-17" fmla="*/ 0 w 1986171"/>
              <a:gd name="connsiteY0-18" fmla="*/ 2782880 h 2782880"/>
              <a:gd name="connsiteX1-19" fmla="*/ 713997 w 1986171"/>
              <a:gd name="connsiteY1-20" fmla="*/ 0 h 2782880"/>
              <a:gd name="connsiteX2-21" fmla="*/ 1986171 w 1986171"/>
              <a:gd name="connsiteY2-22" fmla="*/ 2782880 h 2782880"/>
              <a:gd name="connsiteX3-23" fmla="*/ 0 w 1986171"/>
              <a:gd name="connsiteY3-24" fmla="*/ 2782880 h 2782880"/>
              <a:gd name="connsiteX0-25" fmla="*/ 0 w 2364996"/>
              <a:gd name="connsiteY0-26" fmla="*/ 2300281 h 2300281"/>
              <a:gd name="connsiteX1-27" fmla="*/ 2364996 w 2364996"/>
              <a:gd name="connsiteY1-28" fmla="*/ 0 h 2300281"/>
              <a:gd name="connsiteX2-29" fmla="*/ 1986171 w 2364996"/>
              <a:gd name="connsiteY2-30" fmla="*/ 2300281 h 2300281"/>
              <a:gd name="connsiteX3-31" fmla="*/ 0 w 2364996"/>
              <a:gd name="connsiteY3-32" fmla="*/ 2300281 h 230028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2364996" h="2300281">
                <a:moveTo>
                  <a:pt x="0" y="2300281"/>
                </a:moveTo>
                <a:lnTo>
                  <a:pt x="2364996" y="0"/>
                </a:lnTo>
                <a:lnTo>
                  <a:pt x="1986171" y="2300281"/>
                </a:lnTo>
                <a:lnTo>
                  <a:pt x="0" y="2300281"/>
                </a:lnTo>
                <a:close/>
              </a:path>
            </a:pathLst>
          </a:custGeom>
          <a:gradFill>
            <a:gsLst>
              <a:gs pos="0">
                <a:srgbClr val="009CB8"/>
              </a:gs>
              <a:gs pos="100000">
                <a:srgbClr val="009CB8">
                  <a:alpha val="10000"/>
                </a:srgbClr>
              </a:gs>
            </a:gsLst>
            <a:lin ang="54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等腰三角形 14"/>
          <p:cNvSpPr/>
          <p:nvPr/>
        </p:nvSpPr>
        <p:spPr>
          <a:xfrm rot="5400000" flipH="1" flipV="1">
            <a:off x="4960079" y="3460485"/>
            <a:ext cx="1656001" cy="2331123"/>
          </a:xfrm>
          <a:custGeom>
            <a:avLst/>
            <a:gdLst>
              <a:gd name="connsiteX0" fmla="*/ 0 w 1986171"/>
              <a:gd name="connsiteY0" fmla="*/ 1233843 h 1233843"/>
              <a:gd name="connsiteX1" fmla="*/ 1986171 w 1986171"/>
              <a:gd name="connsiteY1" fmla="*/ 0 h 1233843"/>
              <a:gd name="connsiteX2" fmla="*/ 1986171 w 1986171"/>
              <a:gd name="connsiteY2" fmla="*/ 1233843 h 1233843"/>
              <a:gd name="connsiteX3" fmla="*/ 0 w 1986171"/>
              <a:gd name="connsiteY3" fmla="*/ 1233843 h 1233843"/>
              <a:gd name="connsiteX0-1" fmla="*/ 0 w 1986171"/>
              <a:gd name="connsiteY0-2" fmla="*/ 2521623 h 2521623"/>
              <a:gd name="connsiteX1-3" fmla="*/ 1788051 w 1986171"/>
              <a:gd name="connsiteY1-4" fmla="*/ 0 h 2521623"/>
              <a:gd name="connsiteX2-5" fmla="*/ 1986171 w 1986171"/>
              <a:gd name="connsiteY2-6" fmla="*/ 2521623 h 2521623"/>
              <a:gd name="connsiteX3-7" fmla="*/ 0 w 1986171"/>
              <a:gd name="connsiteY3-8" fmla="*/ 2521623 h 2521623"/>
              <a:gd name="connsiteX0-9" fmla="*/ 0 w 1986171"/>
              <a:gd name="connsiteY0-10" fmla="*/ 2712123 h 2712123"/>
              <a:gd name="connsiteX1-11" fmla="*/ 1384400 w 1986171"/>
              <a:gd name="connsiteY1-12" fmla="*/ 0 h 2712123"/>
              <a:gd name="connsiteX2-13" fmla="*/ 1986171 w 1986171"/>
              <a:gd name="connsiteY2-14" fmla="*/ 2712123 h 2712123"/>
              <a:gd name="connsiteX3-15" fmla="*/ 0 w 1986171"/>
              <a:gd name="connsiteY3-16" fmla="*/ 2712123 h 2712123"/>
              <a:gd name="connsiteX0-17" fmla="*/ 0 w 1986171"/>
              <a:gd name="connsiteY0-18" fmla="*/ 2331123 h 2331123"/>
              <a:gd name="connsiteX1-19" fmla="*/ 714188 w 1986171"/>
              <a:gd name="connsiteY1-20" fmla="*/ 0 h 2331123"/>
              <a:gd name="connsiteX2-21" fmla="*/ 1986171 w 1986171"/>
              <a:gd name="connsiteY2-22" fmla="*/ 2331123 h 2331123"/>
              <a:gd name="connsiteX3-23" fmla="*/ 0 w 1986171"/>
              <a:gd name="connsiteY3-24" fmla="*/ 2331123 h 23311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986171" h="2331123">
                <a:moveTo>
                  <a:pt x="0" y="2331123"/>
                </a:moveTo>
                <a:lnTo>
                  <a:pt x="714188" y="0"/>
                </a:lnTo>
                <a:lnTo>
                  <a:pt x="1986171" y="2331123"/>
                </a:lnTo>
                <a:lnTo>
                  <a:pt x="0" y="2331123"/>
                </a:lnTo>
                <a:close/>
              </a:path>
            </a:pathLst>
          </a:custGeom>
          <a:gradFill>
            <a:gsLst>
              <a:gs pos="0">
                <a:srgbClr val="009CB8"/>
              </a:gs>
              <a:gs pos="100000">
                <a:srgbClr val="009CB8">
                  <a:alpha val="10000"/>
                </a:srgbClr>
              </a:gs>
            </a:gsLst>
            <a:lin ang="5400000" scaled="0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8" name="图片 27" descr="乌龟在游泳&#10;&#10;中度可信度描述已自动生成"/>
          <p:cNvPicPr>
            <a:picLocks noChangeAspect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31" r="16120" b="23483"/>
          <a:stretch>
            <a:fillRect/>
          </a:stretch>
        </p:blipFill>
        <p:spPr>
          <a:xfrm>
            <a:off x="6953640" y="1591416"/>
            <a:ext cx="4565260" cy="1986174"/>
          </a:xfrm>
          <a:prstGeom prst="roundRect">
            <a:avLst>
              <a:gd name="adj" fmla="val 5322"/>
            </a:avLst>
          </a:prstGeom>
        </p:spPr>
      </p:pic>
      <p:pic>
        <p:nvPicPr>
          <p:cNvPr id="44" name="图片 43" descr="乌龟在游泳&#10;&#10;中度可信度描述已自动生成"/>
          <p:cNvPicPr>
            <a:picLocks noChangeAspect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9514" r="1" b="5194"/>
          <a:stretch>
            <a:fillRect/>
          </a:stretch>
        </p:blipFill>
        <p:spPr>
          <a:xfrm flipH="1" flipV="1">
            <a:off x="6953640" y="3798044"/>
            <a:ext cx="4565260" cy="1655999"/>
          </a:xfrm>
          <a:prstGeom prst="roundRect">
            <a:avLst>
              <a:gd name="adj" fmla="val 5322"/>
            </a:avLst>
          </a:prstGeom>
        </p:spPr>
      </p:pic>
      <p:sp>
        <p:nvSpPr>
          <p:cNvPr id="45" name="文本框 44"/>
          <p:cNvSpPr txBox="1"/>
          <p:nvPr/>
        </p:nvSpPr>
        <p:spPr>
          <a:xfrm>
            <a:off x="6953639" y="1973618"/>
            <a:ext cx="4565261" cy="1221770"/>
          </a:xfrm>
          <a:prstGeom prst="roundRect">
            <a:avLst>
              <a:gd name="adj" fmla="val 6688"/>
            </a:avLst>
          </a:prstGeom>
          <a:noFill/>
          <a:ln w="6350" cap="flat" cmpd="sng" algn="ctr">
            <a:noFill/>
            <a:prstDash val="solid"/>
            <a:miter lim="800000"/>
          </a:ln>
          <a:effectLst>
            <a:outerShdw blurRad="101600" dist="76200" dir="5400000" sx="98000" sy="98000" algn="t" rotWithShape="0">
              <a:srgbClr val="009CB8">
                <a:alpha val="15000"/>
              </a:srgbClr>
            </a:outerShdw>
          </a:effectLst>
        </p:spPr>
        <p:txBody>
          <a:bodyPr lIns="180000" tIns="45720" rIns="180000" bIns="45720" rtlCol="0" anchor="ctr"/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1" i="0" u="none" strike="noStrike" cap="none" spc="0" normalizeH="0" baseline="0">
                <a:ln>
                  <a:noFill/>
                </a:ln>
                <a:solidFill>
                  <a:srgbClr val="009B77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ysClr val="window" lastClr="FFFFFF"/>
                </a:solidFill>
              </a:defRPr>
            </a:lvl2pPr>
            <a:lvl3pPr>
              <a:defRPr>
                <a:solidFill>
                  <a:sysClr val="window" lastClr="FFFFFF"/>
                </a:solidFill>
              </a:defRPr>
            </a:lvl3pPr>
            <a:lvl4pPr>
              <a:defRPr>
                <a:solidFill>
                  <a:sysClr val="window" lastClr="FFFFFF"/>
                </a:solidFill>
              </a:defRPr>
            </a:lvl4pPr>
            <a:lvl5pPr>
              <a:defRPr>
                <a:solidFill>
                  <a:sysClr val="window" lastClr="FFFFFF"/>
                </a:solidFill>
              </a:defRPr>
            </a:lvl5pPr>
            <a:lvl6pPr>
              <a:defRPr>
                <a:solidFill>
                  <a:sysClr val="window" lastClr="FFFFFF"/>
                </a:solidFill>
              </a:defRPr>
            </a:lvl6pPr>
            <a:lvl7pPr>
              <a:defRPr>
                <a:solidFill>
                  <a:sysClr val="window" lastClr="FFFFFF"/>
                </a:solidFill>
              </a:defRPr>
            </a:lvl7pPr>
            <a:lvl8pPr>
              <a:defRPr>
                <a:solidFill>
                  <a:sysClr val="window" lastClr="FFFFFF"/>
                </a:solidFill>
              </a:defRPr>
            </a:lvl8pPr>
            <a:lvl9pPr>
              <a:defRPr>
                <a:solidFill>
                  <a:sysClr val="window" lastClr="FFFFFF"/>
                </a:solidFill>
              </a:defRPr>
            </a:lvl9pPr>
          </a:lstStyle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治疗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FF8C2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CRAB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8C2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引起的感染的首选方案是舒巴坦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FF8C2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FF8C2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度洛巴坦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rgbClr val="FF8C2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联合碳青霉烯类药物（如亚胺培南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西司他丁或美罗培南）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53639" y="3798047"/>
            <a:ext cx="4565261" cy="1656000"/>
          </a:xfrm>
          <a:prstGeom prst="roundRect">
            <a:avLst>
              <a:gd name="adj" fmla="val 4243"/>
            </a:avLst>
          </a:prstGeom>
          <a:noFill/>
          <a:ln w="6350" cap="flat" cmpd="sng" algn="ctr">
            <a:noFill/>
            <a:prstDash val="solid"/>
            <a:miter lim="800000"/>
          </a:ln>
          <a:effectLst>
            <a:outerShdw blurRad="101600" dist="76200" dir="5400000" sx="98000" sy="98000" algn="t" rotWithShape="0">
              <a:srgbClr val="009CB8">
                <a:alpha val="15000"/>
              </a:srgbClr>
            </a:outerShdw>
          </a:effectLst>
        </p:spPr>
        <p:txBody>
          <a:bodyPr lIns="180000" tIns="45720" rIns="180000" bIns="45720" rtlCol="0" anchor="ctr"/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1" i="0" u="none" strike="noStrike" cap="none" spc="0" normalizeH="0" baseline="0">
                <a:ln>
                  <a:noFill/>
                </a:ln>
                <a:solidFill>
                  <a:srgbClr val="009B77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ysClr val="window" lastClr="FFFFFF"/>
                </a:solidFill>
              </a:defRPr>
            </a:lvl2pPr>
            <a:lvl3pPr>
              <a:defRPr>
                <a:solidFill>
                  <a:sysClr val="window" lastClr="FFFFFF"/>
                </a:solidFill>
              </a:defRPr>
            </a:lvl3pPr>
            <a:lvl4pPr>
              <a:defRPr>
                <a:solidFill>
                  <a:sysClr val="window" lastClr="FFFFFF"/>
                </a:solidFill>
              </a:defRPr>
            </a:lvl4pPr>
            <a:lvl5pPr>
              <a:defRPr>
                <a:solidFill>
                  <a:sysClr val="window" lastClr="FFFFFF"/>
                </a:solidFill>
              </a:defRPr>
            </a:lvl5pPr>
            <a:lvl6pPr>
              <a:defRPr>
                <a:solidFill>
                  <a:sysClr val="window" lastClr="FFFFFF"/>
                </a:solidFill>
              </a:defRPr>
            </a:lvl6pPr>
            <a:lvl7pPr>
              <a:defRPr>
                <a:solidFill>
                  <a:sysClr val="window" lastClr="FFFFFF"/>
                </a:solidFill>
              </a:defRPr>
            </a:lvl7pPr>
            <a:lvl8pPr>
              <a:defRPr>
                <a:solidFill>
                  <a:sysClr val="window" lastClr="FFFFFF"/>
                </a:solidFill>
              </a:defRPr>
            </a:lvl8pPr>
            <a:lvl9pPr>
              <a:defRPr>
                <a:solidFill>
                  <a:sysClr val="window" lastClr="FFFFFF"/>
                </a:solidFill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如无法获得舒巴坦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度洛巴坦，可选方案是大剂量氨苄西林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舒巴坦（每日总剂量为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9g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舒巴坦成分）与至少一种其他药物联用（多粘菌素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、米诺环素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&gt;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甘氨酰环素类或头孢地尔）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0"/>
          </p:nvPr>
        </p:nvSpPr>
        <p:spPr>
          <a:xfrm>
            <a:off x="577850" y="5829935"/>
            <a:ext cx="10515600" cy="533400"/>
          </a:xfrm>
        </p:spPr>
        <p:txBody>
          <a:bodyPr wrap="square" lIns="91440" tIns="45720" rIns="91440" bIns="45720" anchor="t">
            <a:normAutofit/>
          </a:bodyPr>
          <a:p>
            <a:r>
              <a:rPr lang="en-US" altLang="zh-CN" sz="1200">
                <a:latin typeface="+mn-lt"/>
                <a:ea typeface="+mn-ea"/>
                <a:cs typeface="+mn-ea"/>
                <a:sym typeface="+mn-lt"/>
              </a:rPr>
              <a:t>Tamma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 PD, et al. Clin Infect Dis. 2024 Aug 7:ciae403</a:t>
            </a:r>
            <a:r>
              <a:rPr lang="en-US" altLang="zh-CN" sz="1200">
                <a:latin typeface="+mn-lt"/>
                <a:ea typeface="+mn-ea"/>
                <a:cs typeface="+mn-ea"/>
                <a:sym typeface="+mn-lt"/>
              </a:rPr>
              <a:t>. doi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: </a:t>
            </a:r>
            <a:r>
              <a:rPr lang="en-US" altLang="zh-CN" sz="1200">
                <a:latin typeface="+mn-lt"/>
                <a:ea typeface="+mn-ea"/>
                <a:cs typeface="+mn-ea"/>
                <a:sym typeface="+mn-lt"/>
              </a:rPr>
              <a:t>10.1093/cid</a:t>
            </a:r>
            <a:r>
              <a:rPr lang="en-US" altLang="zh-CN" sz="1200" dirty="0">
                <a:latin typeface="+mn-lt"/>
                <a:ea typeface="+mn-ea"/>
                <a:cs typeface="+mn-ea"/>
                <a:sym typeface="+mn-lt"/>
              </a:rPr>
              <a:t>/ciae403. Online ahead of print</a:t>
            </a:r>
            <a:endParaRPr lang="zh-CN" altLang="en-US" sz="1200" dirty="0">
              <a:latin typeface="+mn-lt"/>
              <a:ea typeface="+mn-ea"/>
              <a:cs typeface="+mn-ea"/>
              <a:sym typeface="+mn-lt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728091" y="1625781"/>
            <a:ext cx="6563862" cy="73723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marR="0" lvl="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sym typeface="+mn-lt"/>
              </a:rPr>
              <a:t>心脏移植术后合并鲍曼不动杆菌等多重感染发生率高，治疗难度大，病死率高，耐药情况</a:t>
            </a:r>
            <a:r>
              <a:rPr lang="zh-CN" altLang="en-US" dirty="0">
                <a:solidFill>
                  <a:schemeClr val="tx1"/>
                </a:solidFill>
                <a:sym typeface="+mn-lt"/>
              </a:rPr>
              <a:t>严重。</a:t>
            </a:r>
            <a:endParaRPr lang="zh-CN" altLang="en-US" dirty="0">
              <a:solidFill>
                <a:schemeClr val="tx1"/>
              </a:solidFill>
              <a:sym typeface="+mn-l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28091" y="2488044"/>
            <a:ext cx="6563862" cy="10604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marR="0" lvl="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sym typeface="+mn-lt"/>
              </a:rPr>
              <a:t>临床病原学培养检出率低，时效长，难以及时为临床用药提供有效证据，高通量测序技术可以及时、精准检测，但是费用高，靶向病原学</a:t>
            </a:r>
            <a:r>
              <a:rPr lang="en-US" altLang="zh-CN" dirty="0">
                <a:solidFill>
                  <a:schemeClr val="tx1"/>
                </a:solidFill>
                <a:sym typeface="+mn-lt"/>
              </a:rPr>
              <a:t>tNGS</a:t>
            </a:r>
            <a:r>
              <a:rPr lang="zh-CN" altLang="en-US" dirty="0">
                <a:solidFill>
                  <a:schemeClr val="tx1"/>
                </a:solidFill>
                <a:sym typeface="+mn-lt"/>
              </a:rPr>
              <a:t>可以提供精准的无菌体液病原学检测，费用相对</a:t>
            </a:r>
            <a:r>
              <a:rPr lang="zh-CN" altLang="en-US" dirty="0">
                <a:solidFill>
                  <a:schemeClr val="tx1"/>
                </a:solidFill>
                <a:sym typeface="+mn-lt"/>
              </a:rPr>
              <a:t>低廉</a:t>
            </a:r>
            <a:endParaRPr lang="zh-CN" altLang="en-US" dirty="0">
              <a:solidFill>
                <a:schemeClr val="tx1"/>
              </a:solidFill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28091" y="3617007"/>
            <a:ext cx="6563862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285750" marR="0" lvl="0" indent="-285750" algn="just" fontAlgn="auto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sym typeface="+mn-lt"/>
              </a:rPr>
              <a:t>舒巴坦</a:t>
            </a:r>
            <a:r>
              <a:rPr lang="en-US" altLang="zh-CN" dirty="0">
                <a:solidFill>
                  <a:schemeClr val="tx1"/>
                </a:solidFill>
                <a:sym typeface="+mn-lt"/>
              </a:rPr>
              <a:t>-</a:t>
            </a:r>
            <a:r>
              <a:rPr lang="zh-CN" altLang="en-US" dirty="0">
                <a:solidFill>
                  <a:schemeClr val="tx1"/>
                </a:solidFill>
                <a:sym typeface="+mn-lt"/>
              </a:rPr>
              <a:t>度洛巴坦是</a:t>
            </a:r>
            <a:r>
              <a:rPr lang="en-US" altLang="zh-CN" dirty="0">
                <a:solidFill>
                  <a:schemeClr val="tx1"/>
                </a:solidFill>
                <a:sym typeface="+mn-lt"/>
              </a:rPr>
              <a:t>β-</a:t>
            </a:r>
            <a:r>
              <a:rPr lang="zh-CN" altLang="en-US" dirty="0">
                <a:solidFill>
                  <a:schemeClr val="tx1"/>
                </a:solidFill>
                <a:sym typeface="+mn-lt"/>
              </a:rPr>
              <a:t>内酰胺</a:t>
            </a:r>
            <a:r>
              <a:rPr lang="en-US" altLang="zh-CN" dirty="0">
                <a:solidFill>
                  <a:schemeClr val="tx1"/>
                </a:solidFill>
                <a:sym typeface="+mn-lt"/>
              </a:rPr>
              <a:t>/β-</a:t>
            </a:r>
            <a:r>
              <a:rPr lang="zh-CN" altLang="en-US" dirty="0">
                <a:solidFill>
                  <a:schemeClr val="tx1"/>
                </a:solidFill>
                <a:sym typeface="+mn-lt"/>
              </a:rPr>
              <a:t>内酰胺酶抑制剂联合制剂，舒巴坦用于杀灭鲍曼不动杆菌，度洛巴坦用于抑制</a:t>
            </a:r>
            <a:r>
              <a:rPr lang="en-US" altLang="zh-CN" dirty="0">
                <a:solidFill>
                  <a:schemeClr val="tx1"/>
                </a:solidFill>
                <a:sym typeface="+mn-lt"/>
              </a:rPr>
              <a:t>β-</a:t>
            </a:r>
            <a:r>
              <a:rPr lang="zh-CN" altLang="en-US" dirty="0">
                <a:solidFill>
                  <a:schemeClr val="tx1"/>
                </a:solidFill>
                <a:sym typeface="+mn-lt"/>
              </a:rPr>
              <a:t>内酰胺酶从而恢复舒巴坦的活性。该药体外敏感性高，肺部穿透率高，临床应答和微生物应答更优，肾毒性更低，总体耐受性良好。</a:t>
            </a:r>
            <a:r>
              <a:rPr lang="en-US" altLang="zh-CN" dirty="0">
                <a:solidFill>
                  <a:srgbClr val="C00000"/>
                </a:solidFill>
                <a:sym typeface="+mn-lt"/>
              </a:rPr>
              <a:t>IDSA</a:t>
            </a:r>
            <a:r>
              <a:rPr lang="zh-CN" altLang="en-US" dirty="0">
                <a:solidFill>
                  <a:srgbClr val="C00000"/>
                </a:solidFill>
                <a:sym typeface="+mn-lt"/>
              </a:rPr>
              <a:t>最新指南推荐舒巴坦</a:t>
            </a:r>
            <a:r>
              <a:rPr lang="en-US" altLang="zh-CN" dirty="0">
                <a:solidFill>
                  <a:srgbClr val="C00000"/>
                </a:solidFill>
                <a:sym typeface="+mn-lt"/>
              </a:rPr>
              <a:t>-</a:t>
            </a:r>
            <a:r>
              <a:rPr lang="zh-CN" altLang="en-US" dirty="0">
                <a:solidFill>
                  <a:srgbClr val="C00000"/>
                </a:solidFill>
                <a:sym typeface="+mn-lt"/>
              </a:rPr>
              <a:t>度洛巴坦为治疗</a:t>
            </a:r>
            <a:r>
              <a:rPr lang="en-US" altLang="zh-CN" dirty="0">
                <a:solidFill>
                  <a:srgbClr val="C00000"/>
                </a:solidFill>
                <a:sym typeface="+mn-lt"/>
              </a:rPr>
              <a:t>CRAB</a:t>
            </a:r>
            <a:r>
              <a:rPr lang="zh-CN" altLang="en-US" dirty="0">
                <a:solidFill>
                  <a:srgbClr val="C00000"/>
                </a:solidFill>
                <a:sym typeface="+mn-lt"/>
              </a:rPr>
              <a:t>感染的首选方案</a:t>
            </a:r>
            <a:r>
              <a:rPr lang="zh-CN" altLang="en-US" dirty="0">
                <a:solidFill>
                  <a:schemeClr val="tx1"/>
                </a:solidFill>
                <a:sym typeface="+mn-lt"/>
              </a:rPr>
              <a:t>。</a:t>
            </a:r>
            <a:endParaRPr lang="zh-CN" altLang="en-US" dirty="0">
              <a:solidFill>
                <a:schemeClr val="tx1"/>
              </a:solidFill>
              <a:sym typeface="+mn-lt"/>
            </a:endParaRPr>
          </a:p>
        </p:txBody>
      </p:sp>
      <p:sp>
        <p:nvSpPr>
          <p:cNvPr id="45" name="任意多边形: 形状 16"/>
          <p:cNvSpPr/>
          <p:nvPr/>
        </p:nvSpPr>
        <p:spPr bwMode="auto">
          <a:xfrm rot="16200000">
            <a:off x="456891" y="2747140"/>
            <a:ext cx="318037" cy="155938"/>
          </a:xfrm>
          <a:custGeom>
            <a:avLst/>
            <a:gdLst>
              <a:gd name="connsiteX0" fmla="*/ 872354 w 873226"/>
              <a:gd name="connsiteY0" fmla="*/ 25276 h 428156"/>
              <a:gd name="connsiteX1" fmla="*/ 511320 w 873226"/>
              <a:gd name="connsiteY1" fmla="*/ 335134 h 428156"/>
              <a:gd name="connsiteX2" fmla="*/ 493759 w 873226"/>
              <a:gd name="connsiteY2" fmla="*/ 336558 h 428156"/>
              <a:gd name="connsiteX3" fmla="*/ 493188 w 873226"/>
              <a:gd name="connsiteY3" fmla="*/ 337634 h 428156"/>
              <a:gd name="connsiteX4" fmla="*/ 448596 w 873226"/>
              <a:gd name="connsiteY4" fmla="*/ 421613 h 428156"/>
              <a:gd name="connsiteX5" fmla="*/ 427833 w 873226"/>
              <a:gd name="connsiteY5" fmla="*/ 421613 h 428156"/>
              <a:gd name="connsiteX6" fmla="*/ 391164 w 873226"/>
              <a:gd name="connsiteY6" fmla="*/ 359265 h 428156"/>
              <a:gd name="connsiteX7" fmla="*/ 377741 w 873226"/>
              <a:gd name="connsiteY7" fmla="*/ 336444 h 428156"/>
              <a:gd name="connsiteX8" fmla="*/ 361655 w 873226"/>
              <a:gd name="connsiteY8" fmla="*/ 335134 h 428156"/>
              <a:gd name="connsiteX9" fmla="*/ 1276 w 873226"/>
              <a:gd name="connsiteY9" fmla="*/ 25275 h 428156"/>
              <a:gd name="connsiteX10" fmla="*/ 19851 w 873226"/>
              <a:gd name="connsiteY10" fmla="*/ 0 h 428156"/>
              <a:gd name="connsiteX11" fmla="*/ 37449 w 873226"/>
              <a:gd name="connsiteY11" fmla="*/ 13610 h 428156"/>
              <a:gd name="connsiteX12" fmla="*/ 436326 w 873226"/>
              <a:gd name="connsiteY12" fmla="*/ 303301 h 428156"/>
              <a:gd name="connsiteX13" fmla="*/ 835204 w 873226"/>
              <a:gd name="connsiteY13" fmla="*/ 13610 h 428156"/>
              <a:gd name="connsiteX14" fmla="*/ 853779 w 873226"/>
              <a:gd name="connsiteY14" fmla="*/ 1 h 428156"/>
              <a:gd name="connsiteX15" fmla="*/ 872354 w 873226"/>
              <a:gd name="connsiteY15" fmla="*/ 25276 h 4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73226" h="428156">
                <a:moveTo>
                  <a:pt x="872354" y="25276"/>
                </a:moveTo>
                <a:cubicBezTo>
                  <a:pt x="821028" y="185189"/>
                  <a:pt x="682126" y="307144"/>
                  <a:pt x="511320" y="335134"/>
                </a:cubicBezTo>
                <a:lnTo>
                  <a:pt x="493759" y="336558"/>
                </a:lnTo>
                <a:lnTo>
                  <a:pt x="493188" y="337634"/>
                </a:lnTo>
                <a:cubicBezTo>
                  <a:pt x="486818" y="349631"/>
                  <a:pt x="474077" y="373625"/>
                  <a:pt x="448596" y="421613"/>
                </a:cubicBezTo>
                <a:cubicBezTo>
                  <a:pt x="443877" y="430338"/>
                  <a:pt x="432552" y="430338"/>
                  <a:pt x="427833" y="421613"/>
                </a:cubicBezTo>
                <a:cubicBezTo>
                  <a:pt x="427833" y="421613"/>
                  <a:pt x="427833" y="421613"/>
                  <a:pt x="391164" y="359265"/>
                </a:cubicBezTo>
                <a:lnTo>
                  <a:pt x="377741" y="336444"/>
                </a:lnTo>
                <a:lnTo>
                  <a:pt x="361655" y="335134"/>
                </a:lnTo>
                <a:cubicBezTo>
                  <a:pt x="191503" y="307144"/>
                  <a:pt x="52602" y="185189"/>
                  <a:pt x="1276" y="25275"/>
                </a:cubicBezTo>
                <a:cubicBezTo>
                  <a:pt x="-3612" y="12638"/>
                  <a:pt x="6164" y="0"/>
                  <a:pt x="19851" y="0"/>
                </a:cubicBezTo>
                <a:cubicBezTo>
                  <a:pt x="27672" y="0"/>
                  <a:pt x="35493" y="4861"/>
                  <a:pt x="37449" y="13610"/>
                </a:cubicBezTo>
                <a:cubicBezTo>
                  <a:pt x="92196" y="180814"/>
                  <a:pt x="250574" y="303301"/>
                  <a:pt x="436326" y="303301"/>
                </a:cubicBezTo>
                <a:cubicBezTo>
                  <a:pt x="623056" y="303301"/>
                  <a:pt x="781433" y="180814"/>
                  <a:pt x="835204" y="13610"/>
                </a:cubicBezTo>
                <a:cubicBezTo>
                  <a:pt x="837159" y="4861"/>
                  <a:pt x="844980" y="1"/>
                  <a:pt x="853779" y="1"/>
                </a:cubicBezTo>
                <a:cubicBezTo>
                  <a:pt x="866488" y="1"/>
                  <a:pt x="876265" y="12638"/>
                  <a:pt x="872354" y="252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22359" tIns="11180" rIns="22359" bIns="11180" numCol="1" anchor="t" anchorCtr="0" compatLnSpc="1">
            <a:noAutofit/>
          </a:bodyPr>
          <a:lstStyle/>
          <a:p>
            <a:pPr algn="ctr" defTabSz="2235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6" name="图形 66"/>
          <p:cNvSpPr/>
          <p:nvPr/>
        </p:nvSpPr>
        <p:spPr>
          <a:xfrm>
            <a:off x="409853" y="2793055"/>
            <a:ext cx="172137" cy="121257"/>
          </a:xfrm>
          <a:custGeom>
            <a:avLst/>
            <a:gdLst>
              <a:gd name="connsiteX0" fmla="*/ 710251 w 1906247"/>
              <a:gd name="connsiteY0" fmla="*/ 22882 h 1342801"/>
              <a:gd name="connsiteX1" fmla="*/ 651650 w 1906247"/>
              <a:gd name="connsiteY1" fmla="*/ 5581 h 1342801"/>
              <a:gd name="connsiteX2" fmla="*/ 592677 w 1906247"/>
              <a:gd name="connsiteY2" fmla="*/ 0 h 1342801"/>
              <a:gd name="connsiteX3" fmla="*/ 303020 w 1906247"/>
              <a:gd name="connsiteY3" fmla="*/ 194965 h 1342801"/>
              <a:gd name="connsiteX4" fmla="*/ 151773 w 1906247"/>
              <a:gd name="connsiteY4" fmla="*/ 567221 h 1342801"/>
              <a:gd name="connsiteX5" fmla="*/ 106939 w 1906247"/>
              <a:gd name="connsiteY5" fmla="*/ 677540 h 1342801"/>
              <a:gd name="connsiteX6" fmla="*/ 23037 w 1906247"/>
              <a:gd name="connsiteY6" fmla="*/ 884411 h 1342801"/>
              <a:gd name="connsiteX7" fmla="*/ 194933 w 1906247"/>
              <a:gd name="connsiteY7" fmla="*/ 1291642 h 1342801"/>
              <a:gd name="connsiteX8" fmla="*/ 253534 w 1906247"/>
              <a:gd name="connsiteY8" fmla="*/ 1308943 h 1342801"/>
              <a:gd name="connsiteX9" fmla="*/ 312508 w 1906247"/>
              <a:gd name="connsiteY9" fmla="*/ 1314524 h 1342801"/>
              <a:gd name="connsiteX10" fmla="*/ 602164 w 1906247"/>
              <a:gd name="connsiteY10" fmla="*/ 1119560 h 1342801"/>
              <a:gd name="connsiteX11" fmla="*/ 686252 w 1906247"/>
              <a:gd name="connsiteY11" fmla="*/ 912688 h 1342801"/>
              <a:gd name="connsiteX12" fmla="*/ 731087 w 1906247"/>
              <a:gd name="connsiteY12" fmla="*/ 802370 h 1342801"/>
              <a:gd name="connsiteX13" fmla="*/ 882333 w 1906247"/>
              <a:gd name="connsiteY13" fmla="*/ 430113 h 1342801"/>
              <a:gd name="connsiteX14" fmla="*/ 710251 w 1906247"/>
              <a:gd name="connsiteY14" fmla="*/ 22882 h 1342801"/>
              <a:gd name="connsiteX15" fmla="*/ 771828 w 1906247"/>
              <a:gd name="connsiteY15" fmla="*/ 385279 h 1342801"/>
              <a:gd name="connsiteX16" fmla="*/ 623372 w 1906247"/>
              <a:gd name="connsiteY16" fmla="*/ 750652 h 1342801"/>
              <a:gd name="connsiteX17" fmla="*/ 613699 w 1906247"/>
              <a:gd name="connsiteY17" fmla="*/ 754745 h 1342801"/>
              <a:gd name="connsiteX18" fmla="*/ 268975 w 1906247"/>
              <a:gd name="connsiteY18" fmla="*/ 614660 h 1342801"/>
              <a:gd name="connsiteX19" fmla="*/ 264883 w 1906247"/>
              <a:gd name="connsiteY19" fmla="*/ 604986 h 1342801"/>
              <a:gd name="connsiteX20" fmla="*/ 413339 w 1906247"/>
              <a:gd name="connsiteY20" fmla="*/ 239613 h 1342801"/>
              <a:gd name="connsiteX21" fmla="*/ 485706 w 1906247"/>
              <a:gd name="connsiteY21" fmla="*/ 151061 h 1342801"/>
              <a:gd name="connsiteX22" fmla="*/ 592677 w 1906247"/>
              <a:gd name="connsiteY22" fmla="*/ 118876 h 1342801"/>
              <a:gd name="connsiteX23" fmla="*/ 665416 w 1906247"/>
              <a:gd name="connsiteY23" fmla="*/ 133201 h 1342801"/>
              <a:gd name="connsiteX24" fmla="*/ 771828 w 1906247"/>
              <a:gd name="connsiteY24" fmla="*/ 385279 h 1342801"/>
              <a:gd name="connsiteX25" fmla="*/ 1814742 w 1906247"/>
              <a:gd name="connsiteY25" fmla="*/ 282959 h 1342801"/>
              <a:gd name="connsiteX26" fmla="*/ 1711306 w 1906247"/>
              <a:gd name="connsiteY26" fmla="*/ 214313 h 1342801"/>
              <a:gd name="connsiteX27" fmla="*/ 1593732 w 1906247"/>
              <a:gd name="connsiteY27" fmla="*/ 191430 h 1342801"/>
              <a:gd name="connsiteX28" fmla="*/ 1372722 w 1906247"/>
              <a:gd name="connsiteY28" fmla="*/ 282959 h 1342801"/>
              <a:gd name="connsiteX29" fmla="*/ 1214778 w 1906247"/>
              <a:gd name="connsiteY29" fmla="*/ 440903 h 1342801"/>
              <a:gd name="connsiteX30" fmla="*/ 846429 w 1906247"/>
              <a:gd name="connsiteY30" fmla="*/ 809253 h 1342801"/>
              <a:gd name="connsiteX31" fmla="*/ 846429 w 1906247"/>
              <a:gd name="connsiteY31" fmla="*/ 1251273 h 1342801"/>
              <a:gd name="connsiteX32" fmla="*/ 949864 w 1906247"/>
              <a:gd name="connsiteY32" fmla="*/ 1319920 h 1342801"/>
              <a:gd name="connsiteX33" fmla="*/ 1067438 w 1906247"/>
              <a:gd name="connsiteY33" fmla="*/ 1342802 h 1342801"/>
              <a:gd name="connsiteX34" fmla="*/ 1288448 w 1906247"/>
              <a:gd name="connsiteY34" fmla="*/ 1251273 h 1342801"/>
              <a:gd name="connsiteX35" fmla="*/ 1814556 w 1906247"/>
              <a:gd name="connsiteY35" fmla="*/ 725165 h 1342801"/>
              <a:gd name="connsiteX36" fmla="*/ 1814742 w 1906247"/>
              <a:gd name="connsiteY36" fmla="*/ 282959 h 1342801"/>
              <a:gd name="connsiteX37" fmla="*/ 1483227 w 1906247"/>
              <a:gd name="connsiteY37" fmla="*/ 888132 h 1342801"/>
              <a:gd name="connsiteX38" fmla="*/ 1204360 w 1906247"/>
              <a:gd name="connsiteY38" fmla="*/ 1166999 h 1342801"/>
              <a:gd name="connsiteX39" fmla="*/ 1062043 w 1906247"/>
              <a:gd name="connsiteY39" fmla="*/ 1223553 h 1342801"/>
              <a:gd name="connsiteX40" fmla="*/ 934423 w 1906247"/>
              <a:gd name="connsiteY40" fmla="*/ 1170347 h 1342801"/>
              <a:gd name="connsiteX41" fmla="*/ 930888 w 1906247"/>
              <a:gd name="connsiteY41" fmla="*/ 893341 h 1342801"/>
              <a:gd name="connsiteX42" fmla="*/ 1209755 w 1906247"/>
              <a:gd name="connsiteY42" fmla="*/ 614474 h 1342801"/>
              <a:gd name="connsiteX43" fmla="*/ 1220359 w 1906247"/>
              <a:gd name="connsiteY43" fmla="*/ 614474 h 1342801"/>
              <a:gd name="connsiteX44" fmla="*/ 1483227 w 1906247"/>
              <a:gd name="connsiteY44" fmla="*/ 877528 h 1342801"/>
              <a:gd name="connsiteX45" fmla="*/ 1483227 w 1906247"/>
              <a:gd name="connsiteY45" fmla="*/ 888132 h 1342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906247" h="1342801">
                <a:moveTo>
                  <a:pt x="710251" y="22882"/>
                </a:moveTo>
                <a:cubicBezTo>
                  <a:pt x="691089" y="15069"/>
                  <a:pt x="671369" y="9302"/>
                  <a:pt x="651650" y="5581"/>
                </a:cubicBezTo>
                <a:cubicBezTo>
                  <a:pt x="631930" y="1860"/>
                  <a:pt x="612210" y="0"/>
                  <a:pt x="592677" y="0"/>
                </a:cubicBezTo>
                <a:cubicBezTo>
                  <a:pt x="469335" y="0"/>
                  <a:pt x="352319" y="73670"/>
                  <a:pt x="303020" y="194965"/>
                </a:cubicBezTo>
                <a:lnTo>
                  <a:pt x="151773" y="567221"/>
                </a:lnTo>
                <a:lnTo>
                  <a:pt x="106939" y="677540"/>
                </a:lnTo>
                <a:lnTo>
                  <a:pt x="23037" y="884411"/>
                </a:lnTo>
                <a:cubicBezTo>
                  <a:pt x="-41889" y="1044401"/>
                  <a:pt x="35129" y="1226716"/>
                  <a:pt x="194933" y="1291642"/>
                </a:cubicBezTo>
                <a:cubicBezTo>
                  <a:pt x="214095" y="1299456"/>
                  <a:pt x="233815" y="1305223"/>
                  <a:pt x="253534" y="1308943"/>
                </a:cubicBezTo>
                <a:cubicBezTo>
                  <a:pt x="273254" y="1312664"/>
                  <a:pt x="292974" y="1314524"/>
                  <a:pt x="312508" y="1314524"/>
                </a:cubicBezTo>
                <a:cubicBezTo>
                  <a:pt x="435849" y="1314524"/>
                  <a:pt x="552865" y="1240855"/>
                  <a:pt x="602164" y="1119560"/>
                </a:cubicBezTo>
                <a:lnTo>
                  <a:pt x="686252" y="912688"/>
                </a:lnTo>
                <a:lnTo>
                  <a:pt x="731087" y="802370"/>
                </a:lnTo>
                <a:lnTo>
                  <a:pt x="882333" y="430113"/>
                </a:lnTo>
                <a:cubicBezTo>
                  <a:pt x="947074" y="270309"/>
                  <a:pt x="870241" y="87995"/>
                  <a:pt x="710251" y="22882"/>
                </a:cubicBezTo>
                <a:close/>
                <a:moveTo>
                  <a:pt x="771828" y="385279"/>
                </a:moveTo>
                <a:lnTo>
                  <a:pt x="623372" y="750652"/>
                </a:lnTo>
                <a:cubicBezTo>
                  <a:pt x="621884" y="754373"/>
                  <a:pt x="617419" y="756233"/>
                  <a:pt x="613699" y="754745"/>
                </a:cubicBezTo>
                <a:lnTo>
                  <a:pt x="268975" y="614660"/>
                </a:lnTo>
                <a:cubicBezTo>
                  <a:pt x="265255" y="613172"/>
                  <a:pt x="263394" y="608707"/>
                  <a:pt x="264883" y="604986"/>
                </a:cubicBezTo>
                <a:lnTo>
                  <a:pt x="413339" y="239613"/>
                </a:lnTo>
                <a:cubicBezTo>
                  <a:pt x="428035" y="203336"/>
                  <a:pt x="453150" y="172641"/>
                  <a:pt x="485706" y="151061"/>
                </a:cubicBezTo>
                <a:cubicBezTo>
                  <a:pt x="517704" y="130039"/>
                  <a:pt x="554725" y="118876"/>
                  <a:pt x="592677" y="118876"/>
                </a:cubicBezTo>
                <a:cubicBezTo>
                  <a:pt x="617605" y="118876"/>
                  <a:pt x="641976" y="123713"/>
                  <a:pt x="665416" y="133201"/>
                </a:cubicBezTo>
                <a:cubicBezTo>
                  <a:pt x="764201" y="173385"/>
                  <a:pt x="812012" y="286494"/>
                  <a:pt x="771828" y="385279"/>
                </a:cubicBezTo>
                <a:close/>
                <a:moveTo>
                  <a:pt x="1814742" y="282959"/>
                </a:moveTo>
                <a:cubicBezTo>
                  <a:pt x="1784232" y="252450"/>
                  <a:pt x="1748885" y="229567"/>
                  <a:pt x="1711306" y="214313"/>
                </a:cubicBezTo>
                <a:cubicBezTo>
                  <a:pt x="1673727" y="199058"/>
                  <a:pt x="1633729" y="191430"/>
                  <a:pt x="1593732" y="191430"/>
                </a:cubicBezTo>
                <a:cubicBezTo>
                  <a:pt x="1513737" y="191430"/>
                  <a:pt x="1433742" y="221940"/>
                  <a:pt x="1372722" y="282959"/>
                </a:cubicBezTo>
                <a:lnTo>
                  <a:pt x="1214778" y="440903"/>
                </a:lnTo>
                <a:lnTo>
                  <a:pt x="846429" y="809253"/>
                </a:lnTo>
                <a:cubicBezTo>
                  <a:pt x="724389" y="931292"/>
                  <a:pt x="724389" y="1129233"/>
                  <a:pt x="846429" y="1251273"/>
                </a:cubicBezTo>
                <a:cubicBezTo>
                  <a:pt x="876938" y="1281782"/>
                  <a:pt x="912285" y="1304665"/>
                  <a:pt x="949864" y="1319920"/>
                </a:cubicBezTo>
                <a:cubicBezTo>
                  <a:pt x="987443" y="1335174"/>
                  <a:pt x="1027441" y="1342802"/>
                  <a:pt x="1067438" y="1342802"/>
                </a:cubicBezTo>
                <a:cubicBezTo>
                  <a:pt x="1147433" y="1342802"/>
                  <a:pt x="1227429" y="1312292"/>
                  <a:pt x="1288448" y="1251273"/>
                </a:cubicBezTo>
                <a:lnTo>
                  <a:pt x="1814556" y="725165"/>
                </a:lnTo>
                <a:cubicBezTo>
                  <a:pt x="1936781" y="602940"/>
                  <a:pt x="1936781" y="404999"/>
                  <a:pt x="1814742" y="282959"/>
                </a:cubicBezTo>
                <a:close/>
                <a:moveTo>
                  <a:pt x="1483227" y="888132"/>
                </a:moveTo>
                <a:lnTo>
                  <a:pt x="1204360" y="1166999"/>
                </a:lnTo>
                <a:cubicBezTo>
                  <a:pt x="1166595" y="1204764"/>
                  <a:pt x="1115807" y="1225042"/>
                  <a:pt x="1062043" y="1223553"/>
                </a:cubicBezTo>
                <a:cubicBezTo>
                  <a:pt x="1014418" y="1222251"/>
                  <a:pt x="968840" y="1203275"/>
                  <a:pt x="934423" y="1170347"/>
                </a:cubicBezTo>
                <a:cubicBezTo>
                  <a:pt x="855358" y="1095189"/>
                  <a:pt x="854242" y="969801"/>
                  <a:pt x="930888" y="893341"/>
                </a:cubicBezTo>
                <a:lnTo>
                  <a:pt x="1209755" y="614474"/>
                </a:lnTo>
                <a:cubicBezTo>
                  <a:pt x="1212732" y="611498"/>
                  <a:pt x="1217383" y="611498"/>
                  <a:pt x="1220359" y="614474"/>
                </a:cubicBezTo>
                <a:lnTo>
                  <a:pt x="1483227" y="877528"/>
                </a:lnTo>
                <a:cubicBezTo>
                  <a:pt x="1486204" y="880504"/>
                  <a:pt x="1486204" y="885155"/>
                  <a:pt x="1483227" y="888132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802406" y="3512962"/>
            <a:ext cx="6381058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802406" y="2517349"/>
            <a:ext cx="6404306" cy="0"/>
          </a:xfrm>
          <a:prstGeom prst="line">
            <a:avLst/>
          </a:prstGeom>
          <a:ln w="9525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任意多边形: 形状 22"/>
          <p:cNvSpPr/>
          <p:nvPr/>
        </p:nvSpPr>
        <p:spPr bwMode="auto">
          <a:xfrm rot="16200000">
            <a:off x="456891" y="3794890"/>
            <a:ext cx="318037" cy="155938"/>
          </a:xfrm>
          <a:custGeom>
            <a:avLst/>
            <a:gdLst>
              <a:gd name="connsiteX0" fmla="*/ 872354 w 873226"/>
              <a:gd name="connsiteY0" fmla="*/ 25276 h 428156"/>
              <a:gd name="connsiteX1" fmla="*/ 511320 w 873226"/>
              <a:gd name="connsiteY1" fmla="*/ 335134 h 428156"/>
              <a:gd name="connsiteX2" fmla="*/ 493759 w 873226"/>
              <a:gd name="connsiteY2" fmla="*/ 336558 h 428156"/>
              <a:gd name="connsiteX3" fmla="*/ 493188 w 873226"/>
              <a:gd name="connsiteY3" fmla="*/ 337634 h 428156"/>
              <a:gd name="connsiteX4" fmla="*/ 448596 w 873226"/>
              <a:gd name="connsiteY4" fmla="*/ 421613 h 428156"/>
              <a:gd name="connsiteX5" fmla="*/ 427833 w 873226"/>
              <a:gd name="connsiteY5" fmla="*/ 421613 h 428156"/>
              <a:gd name="connsiteX6" fmla="*/ 391164 w 873226"/>
              <a:gd name="connsiteY6" fmla="*/ 359265 h 428156"/>
              <a:gd name="connsiteX7" fmla="*/ 377741 w 873226"/>
              <a:gd name="connsiteY7" fmla="*/ 336444 h 428156"/>
              <a:gd name="connsiteX8" fmla="*/ 361655 w 873226"/>
              <a:gd name="connsiteY8" fmla="*/ 335134 h 428156"/>
              <a:gd name="connsiteX9" fmla="*/ 1276 w 873226"/>
              <a:gd name="connsiteY9" fmla="*/ 25275 h 428156"/>
              <a:gd name="connsiteX10" fmla="*/ 19851 w 873226"/>
              <a:gd name="connsiteY10" fmla="*/ 0 h 428156"/>
              <a:gd name="connsiteX11" fmla="*/ 37449 w 873226"/>
              <a:gd name="connsiteY11" fmla="*/ 13610 h 428156"/>
              <a:gd name="connsiteX12" fmla="*/ 436326 w 873226"/>
              <a:gd name="connsiteY12" fmla="*/ 303301 h 428156"/>
              <a:gd name="connsiteX13" fmla="*/ 835204 w 873226"/>
              <a:gd name="connsiteY13" fmla="*/ 13610 h 428156"/>
              <a:gd name="connsiteX14" fmla="*/ 853779 w 873226"/>
              <a:gd name="connsiteY14" fmla="*/ 1 h 428156"/>
              <a:gd name="connsiteX15" fmla="*/ 872354 w 873226"/>
              <a:gd name="connsiteY15" fmla="*/ 25276 h 4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73226" h="428156">
                <a:moveTo>
                  <a:pt x="872354" y="25276"/>
                </a:moveTo>
                <a:cubicBezTo>
                  <a:pt x="821028" y="185189"/>
                  <a:pt x="682126" y="307144"/>
                  <a:pt x="511320" y="335134"/>
                </a:cubicBezTo>
                <a:lnTo>
                  <a:pt x="493759" y="336558"/>
                </a:lnTo>
                <a:lnTo>
                  <a:pt x="493188" y="337634"/>
                </a:lnTo>
                <a:cubicBezTo>
                  <a:pt x="486818" y="349631"/>
                  <a:pt x="474077" y="373625"/>
                  <a:pt x="448596" y="421613"/>
                </a:cubicBezTo>
                <a:cubicBezTo>
                  <a:pt x="443877" y="430338"/>
                  <a:pt x="432552" y="430338"/>
                  <a:pt x="427833" y="421613"/>
                </a:cubicBezTo>
                <a:cubicBezTo>
                  <a:pt x="427833" y="421613"/>
                  <a:pt x="427833" y="421613"/>
                  <a:pt x="391164" y="359265"/>
                </a:cubicBezTo>
                <a:lnTo>
                  <a:pt x="377741" y="336444"/>
                </a:lnTo>
                <a:lnTo>
                  <a:pt x="361655" y="335134"/>
                </a:lnTo>
                <a:cubicBezTo>
                  <a:pt x="191503" y="307144"/>
                  <a:pt x="52602" y="185189"/>
                  <a:pt x="1276" y="25275"/>
                </a:cubicBezTo>
                <a:cubicBezTo>
                  <a:pt x="-3612" y="12638"/>
                  <a:pt x="6164" y="0"/>
                  <a:pt x="19851" y="0"/>
                </a:cubicBezTo>
                <a:cubicBezTo>
                  <a:pt x="27672" y="0"/>
                  <a:pt x="35493" y="4861"/>
                  <a:pt x="37449" y="13610"/>
                </a:cubicBezTo>
                <a:cubicBezTo>
                  <a:pt x="92196" y="180814"/>
                  <a:pt x="250574" y="303301"/>
                  <a:pt x="436326" y="303301"/>
                </a:cubicBezTo>
                <a:cubicBezTo>
                  <a:pt x="623056" y="303301"/>
                  <a:pt x="781433" y="180814"/>
                  <a:pt x="835204" y="13610"/>
                </a:cubicBezTo>
                <a:cubicBezTo>
                  <a:pt x="837159" y="4861"/>
                  <a:pt x="844980" y="1"/>
                  <a:pt x="853779" y="1"/>
                </a:cubicBezTo>
                <a:cubicBezTo>
                  <a:pt x="866488" y="1"/>
                  <a:pt x="876265" y="12638"/>
                  <a:pt x="872354" y="252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22359" tIns="11180" rIns="22359" bIns="11180" numCol="1" anchor="t" anchorCtr="0" compatLnSpc="1">
            <a:noAutofit/>
          </a:bodyPr>
          <a:lstStyle/>
          <a:p>
            <a:pPr algn="ctr" defTabSz="22352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44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0" name="图形 66"/>
          <p:cNvSpPr/>
          <p:nvPr/>
        </p:nvSpPr>
        <p:spPr>
          <a:xfrm>
            <a:off x="425780" y="3786790"/>
            <a:ext cx="140283" cy="172137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94452" h="606722">
                <a:moveTo>
                  <a:pt x="370016" y="482480"/>
                </a:moveTo>
                <a:lnTo>
                  <a:pt x="370016" y="524072"/>
                </a:lnTo>
                <a:cubicBezTo>
                  <a:pt x="391289" y="502832"/>
                  <a:pt x="384346" y="509764"/>
                  <a:pt x="411672" y="482480"/>
                </a:cubicBezTo>
                <a:close/>
                <a:moveTo>
                  <a:pt x="172745" y="346406"/>
                </a:moveTo>
                <a:cubicBezTo>
                  <a:pt x="186184" y="346406"/>
                  <a:pt x="196953" y="357163"/>
                  <a:pt x="196953" y="370587"/>
                </a:cubicBezTo>
                <a:lnTo>
                  <a:pt x="196953" y="406859"/>
                </a:lnTo>
                <a:lnTo>
                  <a:pt x="233266" y="406859"/>
                </a:lnTo>
                <a:cubicBezTo>
                  <a:pt x="246706" y="406859"/>
                  <a:pt x="257564" y="417705"/>
                  <a:pt x="257564" y="431040"/>
                </a:cubicBezTo>
                <a:cubicBezTo>
                  <a:pt x="257564" y="444464"/>
                  <a:pt x="246706" y="455310"/>
                  <a:pt x="233266" y="455310"/>
                </a:cubicBezTo>
                <a:lnTo>
                  <a:pt x="196953" y="455310"/>
                </a:lnTo>
                <a:lnTo>
                  <a:pt x="196953" y="491582"/>
                </a:lnTo>
                <a:cubicBezTo>
                  <a:pt x="196953" y="504917"/>
                  <a:pt x="186184" y="515763"/>
                  <a:pt x="172745" y="515763"/>
                </a:cubicBezTo>
                <a:cubicBezTo>
                  <a:pt x="159394" y="515763"/>
                  <a:pt x="148536" y="504917"/>
                  <a:pt x="148536" y="491582"/>
                </a:cubicBezTo>
                <a:lnTo>
                  <a:pt x="148536" y="455310"/>
                </a:lnTo>
                <a:lnTo>
                  <a:pt x="112223" y="455310"/>
                </a:lnTo>
                <a:cubicBezTo>
                  <a:pt x="98783" y="455310"/>
                  <a:pt x="87925" y="444464"/>
                  <a:pt x="87925" y="431040"/>
                </a:cubicBezTo>
                <a:cubicBezTo>
                  <a:pt x="87925" y="417705"/>
                  <a:pt x="98783" y="406859"/>
                  <a:pt x="112223" y="406859"/>
                </a:cubicBezTo>
                <a:lnTo>
                  <a:pt x="148536" y="406859"/>
                </a:lnTo>
                <a:lnTo>
                  <a:pt x="148536" y="370587"/>
                </a:lnTo>
                <a:cubicBezTo>
                  <a:pt x="148536" y="357163"/>
                  <a:pt x="159394" y="346406"/>
                  <a:pt x="172745" y="346406"/>
                </a:cubicBezTo>
                <a:close/>
                <a:moveTo>
                  <a:pt x="112230" y="246767"/>
                </a:moveTo>
                <a:lnTo>
                  <a:pt x="237493" y="246767"/>
                </a:lnTo>
                <a:cubicBezTo>
                  <a:pt x="250937" y="246767"/>
                  <a:pt x="261798" y="257619"/>
                  <a:pt x="261798" y="271050"/>
                </a:cubicBezTo>
                <a:cubicBezTo>
                  <a:pt x="261798" y="284393"/>
                  <a:pt x="250937" y="295245"/>
                  <a:pt x="237493" y="295245"/>
                </a:cubicBezTo>
                <a:lnTo>
                  <a:pt x="112230" y="295245"/>
                </a:lnTo>
                <a:cubicBezTo>
                  <a:pt x="98786" y="295245"/>
                  <a:pt x="87925" y="284393"/>
                  <a:pt x="87925" y="271050"/>
                </a:cubicBezTo>
                <a:cubicBezTo>
                  <a:pt x="87925" y="257619"/>
                  <a:pt x="98786" y="246767"/>
                  <a:pt x="112230" y="246767"/>
                </a:cubicBezTo>
                <a:close/>
                <a:moveTo>
                  <a:pt x="112224" y="172603"/>
                </a:moveTo>
                <a:lnTo>
                  <a:pt x="382177" y="172603"/>
                </a:lnTo>
                <a:cubicBezTo>
                  <a:pt x="395528" y="172603"/>
                  <a:pt x="406387" y="183443"/>
                  <a:pt x="406387" y="196772"/>
                </a:cubicBezTo>
                <a:cubicBezTo>
                  <a:pt x="406387" y="210100"/>
                  <a:pt x="395528" y="220940"/>
                  <a:pt x="382177" y="220940"/>
                </a:cubicBezTo>
                <a:lnTo>
                  <a:pt x="112224" y="220940"/>
                </a:lnTo>
                <a:cubicBezTo>
                  <a:pt x="98784" y="220940"/>
                  <a:pt x="87925" y="210100"/>
                  <a:pt x="87925" y="196772"/>
                </a:cubicBezTo>
                <a:cubicBezTo>
                  <a:pt x="87925" y="183443"/>
                  <a:pt x="98784" y="172603"/>
                  <a:pt x="112224" y="172603"/>
                </a:cubicBezTo>
                <a:close/>
                <a:moveTo>
                  <a:pt x="112224" y="98298"/>
                </a:moveTo>
                <a:lnTo>
                  <a:pt x="382177" y="98298"/>
                </a:lnTo>
                <a:cubicBezTo>
                  <a:pt x="395528" y="98298"/>
                  <a:pt x="406387" y="109138"/>
                  <a:pt x="406387" y="122466"/>
                </a:cubicBezTo>
                <a:cubicBezTo>
                  <a:pt x="406387" y="135884"/>
                  <a:pt x="395528" y="146635"/>
                  <a:pt x="382177" y="146635"/>
                </a:cubicBezTo>
                <a:lnTo>
                  <a:pt x="112224" y="146635"/>
                </a:lnTo>
                <a:cubicBezTo>
                  <a:pt x="98784" y="146635"/>
                  <a:pt x="87925" y="135884"/>
                  <a:pt x="87925" y="122466"/>
                </a:cubicBezTo>
                <a:cubicBezTo>
                  <a:pt x="87925" y="109138"/>
                  <a:pt x="98784" y="98298"/>
                  <a:pt x="112224" y="98298"/>
                </a:cubicBezTo>
                <a:close/>
                <a:moveTo>
                  <a:pt x="48422" y="48435"/>
                </a:moveTo>
                <a:lnTo>
                  <a:pt x="48422" y="558287"/>
                </a:lnTo>
                <a:lnTo>
                  <a:pt x="321594" y="558287"/>
                </a:lnTo>
                <a:lnTo>
                  <a:pt x="321594" y="458308"/>
                </a:lnTo>
                <a:cubicBezTo>
                  <a:pt x="321594" y="444888"/>
                  <a:pt x="332364" y="434046"/>
                  <a:pt x="345805" y="434046"/>
                </a:cubicBezTo>
                <a:lnTo>
                  <a:pt x="445941" y="434046"/>
                </a:lnTo>
                <a:lnTo>
                  <a:pt x="445941" y="48435"/>
                </a:lnTo>
                <a:close/>
                <a:moveTo>
                  <a:pt x="24211" y="0"/>
                </a:moveTo>
                <a:lnTo>
                  <a:pt x="470241" y="0"/>
                </a:lnTo>
                <a:cubicBezTo>
                  <a:pt x="483593" y="0"/>
                  <a:pt x="494452" y="10842"/>
                  <a:pt x="494452" y="24173"/>
                </a:cubicBezTo>
                <a:lnTo>
                  <a:pt x="494452" y="458308"/>
                </a:lnTo>
                <a:cubicBezTo>
                  <a:pt x="494452" y="464706"/>
                  <a:pt x="491782" y="470927"/>
                  <a:pt x="487331" y="475371"/>
                </a:cubicBezTo>
                <a:lnTo>
                  <a:pt x="362895" y="599612"/>
                </a:lnTo>
                <a:cubicBezTo>
                  <a:pt x="358177" y="604322"/>
                  <a:pt x="351769" y="606722"/>
                  <a:pt x="345805" y="606722"/>
                </a:cubicBezTo>
                <a:lnTo>
                  <a:pt x="24211" y="606722"/>
                </a:lnTo>
                <a:cubicBezTo>
                  <a:pt x="10859" y="606722"/>
                  <a:pt x="0" y="595880"/>
                  <a:pt x="0" y="582460"/>
                </a:cubicBezTo>
                <a:lnTo>
                  <a:pt x="0" y="24173"/>
                </a:lnTo>
                <a:cubicBezTo>
                  <a:pt x="0" y="10842"/>
                  <a:pt x="10859" y="0"/>
                  <a:pt x="2421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prstDash val="solid"/>
            <a:miter/>
          </a:ln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51" name="Group 66"/>
          <p:cNvGrpSpPr/>
          <p:nvPr/>
        </p:nvGrpSpPr>
        <p:grpSpPr>
          <a:xfrm>
            <a:off x="334963" y="1700213"/>
            <a:ext cx="358915" cy="321838"/>
            <a:chOff x="6273780" y="2312207"/>
            <a:chExt cx="467505" cy="419210"/>
          </a:xfrm>
        </p:grpSpPr>
        <p:sp>
          <p:nvSpPr>
            <p:cNvPr id="52" name="Freeform 8"/>
            <p:cNvSpPr>
              <a:spLocks noEditPoints="1"/>
            </p:cNvSpPr>
            <p:nvPr/>
          </p:nvSpPr>
          <p:spPr bwMode="auto">
            <a:xfrm rot="16200000">
              <a:off x="6273832" y="2312155"/>
              <a:ext cx="419210" cy="419313"/>
            </a:xfrm>
            <a:custGeom>
              <a:avLst/>
              <a:gdLst>
                <a:gd name="T0" fmla="*/ 433 w 912"/>
                <a:gd name="T1" fmla="*/ 894 h 910"/>
                <a:gd name="T2" fmla="*/ 456 w 912"/>
                <a:gd name="T3" fmla="*/ 910 h 910"/>
                <a:gd name="T4" fmla="*/ 329 w 912"/>
                <a:gd name="T5" fmla="*/ 884 h 910"/>
                <a:gd name="T6" fmla="*/ 384 w 912"/>
                <a:gd name="T7" fmla="*/ 905 h 910"/>
                <a:gd name="T8" fmla="*/ 574 w 912"/>
                <a:gd name="T9" fmla="*/ 879 h 910"/>
                <a:gd name="T10" fmla="*/ 529 w 912"/>
                <a:gd name="T11" fmla="*/ 905 h 910"/>
                <a:gd name="T12" fmla="*/ 240 w 912"/>
                <a:gd name="T13" fmla="*/ 847 h 910"/>
                <a:gd name="T14" fmla="*/ 291 w 912"/>
                <a:gd name="T15" fmla="*/ 879 h 910"/>
                <a:gd name="T16" fmla="*/ 662 w 912"/>
                <a:gd name="T17" fmla="*/ 843 h 910"/>
                <a:gd name="T18" fmla="*/ 622 w 912"/>
                <a:gd name="T19" fmla="*/ 879 h 910"/>
                <a:gd name="T20" fmla="*/ 160 w 912"/>
                <a:gd name="T21" fmla="*/ 791 h 910"/>
                <a:gd name="T22" fmla="*/ 205 w 912"/>
                <a:gd name="T23" fmla="*/ 834 h 910"/>
                <a:gd name="T24" fmla="*/ 741 w 912"/>
                <a:gd name="T25" fmla="*/ 790 h 910"/>
                <a:gd name="T26" fmla="*/ 708 w 912"/>
                <a:gd name="T27" fmla="*/ 833 h 910"/>
                <a:gd name="T28" fmla="*/ 95 w 912"/>
                <a:gd name="T29" fmla="*/ 720 h 910"/>
                <a:gd name="T30" fmla="*/ 131 w 912"/>
                <a:gd name="T31" fmla="*/ 771 h 910"/>
                <a:gd name="T32" fmla="*/ 806 w 912"/>
                <a:gd name="T33" fmla="*/ 721 h 910"/>
                <a:gd name="T34" fmla="*/ 781 w 912"/>
                <a:gd name="T35" fmla="*/ 771 h 910"/>
                <a:gd name="T36" fmla="*/ 47 w 912"/>
                <a:gd name="T37" fmla="*/ 636 h 910"/>
                <a:gd name="T38" fmla="*/ 73 w 912"/>
                <a:gd name="T39" fmla="*/ 694 h 910"/>
                <a:gd name="T40" fmla="*/ 855 w 912"/>
                <a:gd name="T41" fmla="*/ 639 h 910"/>
                <a:gd name="T42" fmla="*/ 840 w 912"/>
                <a:gd name="T43" fmla="*/ 694 h 910"/>
                <a:gd name="T44" fmla="*/ 17 w 912"/>
                <a:gd name="T45" fmla="*/ 544 h 910"/>
                <a:gd name="T46" fmla="*/ 32 w 912"/>
                <a:gd name="T47" fmla="*/ 606 h 910"/>
                <a:gd name="T48" fmla="*/ 886 w 912"/>
                <a:gd name="T49" fmla="*/ 549 h 910"/>
                <a:gd name="T50" fmla="*/ 881 w 912"/>
                <a:gd name="T51" fmla="*/ 606 h 910"/>
                <a:gd name="T52" fmla="*/ 8 w 912"/>
                <a:gd name="T53" fmla="*/ 447 h 910"/>
                <a:gd name="T54" fmla="*/ 12 w 912"/>
                <a:gd name="T55" fmla="*/ 512 h 910"/>
                <a:gd name="T56" fmla="*/ 893 w 912"/>
                <a:gd name="T57" fmla="*/ 502 h 910"/>
                <a:gd name="T58" fmla="*/ 912 w 912"/>
                <a:gd name="T59" fmla="*/ 454 h 910"/>
                <a:gd name="T60" fmla="*/ 11 w 912"/>
                <a:gd name="T61" fmla="*/ 415 h 910"/>
                <a:gd name="T62" fmla="*/ 20 w 912"/>
                <a:gd name="T63" fmla="*/ 351 h 910"/>
                <a:gd name="T64" fmla="*/ 901 w 912"/>
                <a:gd name="T65" fmla="*/ 413 h 910"/>
                <a:gd name="T66" fmla="*/ 901 w 912"/>
                <a:gd name="T67" fmla="*/ 356 h 910"/>
                <a:gd name="T68" fmla="*/ 32 w 912"/>
                <a:gd name="T69" fmla="*/ 320 h 910"/>
                <a:gd name="T70" fmla="*/ 53 w 912"/>
                <a:gd name="T71" fmla="*/ 260 h 910"/>
                <a:gd name="T72" fmla="*/ 880 w 912"/>
                <a:gd name="T73" fmla="*/ 319 h 910"/>
                <a:gd name="T74" fmla="*/ 869 w 912"/>
                <a:gd name="T75" fmla="*/ 263 h 910"/>
                <a:gd name="T76" fmla="*/ 72 w 912"/>
                <a:gd name="T77" fmla="*/ 232 h 910"/>
                <a:gd name="T78" fmla="*/ 104 w 912"/>
                <a:gd name="T79" fmla="*/ 178 h 910"/>
                <a:gd name="T80" fmla="*/ 839 w 912"/>
                <a:gd name="T81" fmla="*/ 231 h 910"/>
                <a:gd name="T82" fmla="*/ 818 w 912"/>
                <a:gd name="T83" fmla="*/ 178 h 910"/>
                <a:gd name="T84" fmla="*/ 131 w 912"/>
                <a:gd name="T85" fmla="*/ 155 h 910"/>
                <a:gd name="T86" fmla="*/ 172 w 912"/>
                <a:gd name="T87" fmla="*/ 109 h 910"/>
                <a:gd name="T88" fmla="*/ 781 w 912"/>
                <a:gd name="T89" fmla="*/ 154 h 910"/>
                <a:gd name="T90" fmla="*/ 751 w 912"/>
                <a:gd name="T91" fmla="*/ 107 h 910"/>
                <a:gd name="T92" fmla="*/ 204 w 912"/>
                <a:gd name="T93" fmla="*/ 92 h 910"/>
                <a:gd name="T94" fmla="*/ 253 w 912"/>
                <a:gd name="T95" fmla="*/ 56 h 910"/>
                <a:gd name="T96" fmla="*/ 707 w 912"/>
                <a:gd name="T97" fmla="*/ 92 h 910"/>
                <a:gd name="T98" fmla="*/ 669 w 912"/>
                <a:gd name="T99" fmla="*/ 52 h 910"/>
                <a:gd name="T100" fmla="*/ 290 w 912"/>
                <a:gd name="T101" fmla="*/ 47 h 910"/>
                <a:gd name="T102" fmla="*/ 343 w 912"/>
                <a:gd name="T103" fmla="*/ 21 h 910"/>
                <a:gd name="T104" fmla="*/ 621 w 912"/>
                <a:gd name="T105" fmla="*/ 46 h 910"/>
                <a:gd name="T106" fmla="*/ 577 w 912"/>
                <a:gd name="T107" fmla="*/ 15 h 910"/>
                <a:gd name="T108" fmla="*/ 383 w 912"/>
                <a:gd name="T109" fmla="*/ 21 h 910"/>
                <a:gd name="T110" fmla="*/ 439 w 912"/>
                <a:gd name="T111" fmla="*/ 7 h 910"/>
                <a:gd name="T112" fmla="*/ 528 w 912"/>
                <a:gd name="T113" fmla="*/ 21 h 910"/>
                <a:gd name="T114" fmla="*/ 480 w 912"/>
                <a:gd name="T115" fmla="*/ 0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12" h="910">
                  <a:moveTo>
                    <a:pt x="456" y="910"/>
                  </a:moveTo>
                  <a:cubicBezTo>
                    <a:pt x="448" y="910"/>
                    <a:pt x="440" y="910"/>
                    <a:pt x="432" y="910"/>
                  </a:cubicBezTo>
                  <a:cubicBezTo>
                    <a:pt x="427" y="910"/>
                    <a:pt x="424" y="906"/>
                    <a:pt x="424" y="901"/>
                  </a:cubicBezTo>
                  <a:cubicBezTo>
                    <a:pt x="424" y="897"/>
                    <a:pt x="428" y="894"/>
                    <a:pt x="433" y="894"/>
                  </a:cubicBezTo>
                  <a:cubicBezTo>
                    <a:pt x="448" y="895"/>
                    <a:pt x="464" y="895"/>
                    <a:pt x="480" y="894"/>
                  </a:cubicBezTo>
                  <a:cubicBezTo>
                    <a:pt x="485" y="894"/>
                    <a:pt x="488" y="897"/>
                    <a:pt x="489" y="901"/>
                  </a:cubicBezTo>
                  <a:cubicBezTo>
                    <a:pt x="489" y="906"/>
                    <a:pt x="485" y="910"/>
                    <a:pt x="481" y="910"/>
                  </a:cubicBezTo>
                  <a:cubicBezTo>
                    <a:pt x="473" y="910"/>
                    <a:pt x="464" y="910"/>
                    <a:pt x="456" y="910"/>
                  </a:cubicBezTo>
                  <a:close/>
                  <a:moveTo>
                    <a:pt x="384" y="905"/>
                  </a:moveTo>
                  <a:cubicBezTo>
                    <a:pt x="384" y="905"/>
                    <a:pt x="383" y="905"/>
                    <a:pt x="383" y="905"/>
                  </a:cubicBezTo>
                  <a:cubicBezTo>
                    <a:pt x="367" y="902"/>
                    <a:pt x="350" y="898"/>
                    <a:pt x="334" y="894"/>
                  </a:cubicBezTo>
                  <a:cubicBezTo>
                    <a:pt x="330" y="893"/>
                    <a:pt x="328" y="888"/>
                    <a:pt x="329" y="884"/>
                  </a:cubicBezTo>
                  <a:cubicBezTo>
                    <a:pt x="330" y="880"/>
                    <a:pt x="335" y="878"/>
                    <a:pt x="339" y="879"/>
                  </a:cubicBezTo>
                  <a:cubicBezTo>
                    <a:pt x="354" y="883"/>
                    <a:pt x="370" y="886"/>
                    <a:pt x="385" y="889"/>
                  </a:cubicBezTo>
                  <a:cubicBezTo>
                    <a:pt x="390" y="890"/>
                    <a:pt x="393" y="894"/>
                    <a:pt x="392" y="898"/>
                  </a:cubicBezTo>
                  <a:cubicBezTo>
                    <a:pt x="391" y="902"/>
                    <a:pt x="388" y="905"/>
                    <a:pt x="384" y="905"/>
                  </a:cubicBezTo>
                  <a:close/>
                  <a:moveTo>
                    <a:pt x="529" y="905"/>
                  </a:moveTo>
                  <a:cubicBezTo>
                    <a:pt x="525" y="905"/>
                    <a:pt x="522" y="902"/>
                    <a:pt x="521" y="898"/>
                  </a:cubicBezTo>
                  <a:cubicBezTo>
                    <a:pt x="520" y="894"/>
                    <a:pt x="523" y="889"/>
                    <a:pt x="528" y="889"/>
                  </a:cubicBezTo>
                  <a:cubicBezTo>
                    <a:pt x="543" y="886"/>
                    <a:pt x="559" y="883"/>
                    <a:pt x="574" y="879"/>
                  </a:cubicBezTo>
                  <a:cubicBezTo>
                    <a:pt x="578" y="877"/>
                    <a:pt x="583" y="880"/>
                    <a:pt x="584" y="884"/>
                  </a:cubicBezTo>
                  <a:cubicBezTo>
                    <a:pt x="585" y="888"/>
                    <a:pt x="583" y="893"/>
                    <a:pt x="578" y="894"/>
                  </a:cubicBezTo>
                  <a:cubicBezTo>
                    <a:pt x="562" y="898"/>
                    <a:pt x="546" y="902"/>
                    <a:pt x="530" y="904"/>
                  </a:cubicBezTo>
                  <a:cubicBezTo>
                    <a:pt x="530" y="905"/>
                    <a:pt x="529" y="905"/>
                    <a:pt x="529" y="905"/>
                  </a:cubicBezTo>
                  <a:close/>
                  <a:moveTo>
                    <a:pt x="291" y="879"/>
                  </a:moveTo>
                  <a:cubicBezTo>
                    <a:pt x="290" y="879"/>
                    <a:pt x="289" y="879"/>
                    <a:pt x="288" y="878"/>
                  </a:cubicBezTo>
                  <a:cubicBezTo>
                    <a:pt x="272" y="872"/>
                    <a:pt x="257" y="865"/>
                    <a:pt x="243" y="858"/>
                  </a:cubicBezTo>
                  <a:cubicBezTo>
                    <a:pt x="239" y="856"/>
                    <a:pt x="238" y="851"/>
                    <a:pt x="240" y="847"/>
                  </a:cubicBezTo>
                  <a:cubicBezTo>
                    <a:pt x="242" y="843"/>
                    <a:pt x="246" y="841"/>
                    <a:pt x="250" y="844"/>
                  </a:cubicBezTo>
                  <a:cubicBezTo>
                    <a:pt x="264" y="851"/>
                    <a:pt x="279" y="858"/>
                    <a:pt x="294" y="864"/>
                  </a:cubicBezTo>
                  <a:cubicBezTo>
                    <a:pt x="298" y="865"/>
                    <a:pt x="300" y="870"/>
                    <a:pt x="298" y="874"/>
                  </a:cubicBezTo>
                  <a:cubicBezTo>
                    <a:pt x="297" y="877"/>
                    <a:pt x="294" y="879"/>
                    <a:pt x="291" y="879"/>
                  </a:cubicBezTo>
                  <a:close/>
                  <a:moveTo>
                    <a:pt x="622" y="879"/>
                  </a:moveTo>
                  <a:cubicBezTo>
                    <a:pt x="619" y="879"/>
                    <a:pt x="616" y="877"/>
                    <a:pt x="615" y="874"/>
                  </a:cubicBezTo>
                  <a:cubicBezTo>
                    <a:pt x="613" y="870"/>
                    <a:pt x="615" y="865"/>
                    <a:pt x="619" y="863"/>
                  </a:cubicBezTo>
                  <a:cubicBezTo>
                    <a:pt x="634" y="858"/>
                    <a:pt x="648" y="851"/>
                    <a:pt x="662" y="843"/>
                  </a:cubicBezTo>
                  <a:cubicBezTo>
                    <a:pt x="666" y="841"/>
                    <a:pt x="671" y="843"/>
                    <a:pt x="673" y="847"/>
                  </a:cubicBezTo>
                  <a:cubicBezTo>
                    <a:pt x="675" y="851"/>
                    <a:pt x="674" y="855"/>
                    <a:pt x="670" y="857"/>
                  </a:cubicBezTo>
                  <a:cubicBezTo>
                    <a:pt x="655" y="865"/>
                    <a:pt x="640" y="872"/>
                    <a:pt x="625" y="878"/>
                  </a:cubicBezTo>
                  <a:cubicBezTo>
                    <a:pt x="624" y="879"/>
                    <a:pt x="623" y="879"/>
                    <a:pt x="622" y="879"/>
                  </a:cubicBezTo>
                  <a:close/>
                  <a:moveTo>
                    <a:pt x="205" y="834"/>
                  </a:moveTo>
                  <a:cubicBezTo>
                    <a:pt x="204" y="834"/>
                    <a:pt x="202" y="833"/>
                    <a:pt x="201" y="832"/>
                  </a:cubicBezTo>
                  <a:cubicBezTo>
                    <a:pt x="187" y="823"/>
                    <a:pt x="174" y="813"/>
                    <a:pt x="161" y="802"/>
                  </a:cubicBezTo>
                  <a:cubicBezTo>
                    <a:pt x="158" y="799"/>
                    <a:pt x="158" y="794"/>
                    <a:pt x="160" y="791"/>
                  </a:cubicBezTo>
                  <a:cubicBezTo>
                    <a:pt x="163" y="788"/>
                    <a:pt x="168" y="787"/>
                    <a:pt x="172" y="790"/>
                  </a:cubicBezTo>
                  <a:cubicBezTo>
                    <a:pt x="184" y="800"/>
                    <a:pt x="197" y="810"/>
                    <a:pt x="210" y="819"/>
                  </a:cubicBezTo>
                  <a:cubicBezTo>
                    <a:pt x="213" y="821"/>
                    <a:pt x="214" y="826"/>
                    <a:pt x="212" y="830"/>
                  </a:cubicBezTo>
                  <a:cubicBezTo>
                    <a:pt x="210" y="832"/>
                    <a:pt x="208" y="834"/>
                    <a:pt x="205" y="834"/>
                  </a:cubicBezTo>
                  <a:close/>
                  <a:moveTo>
                    <a:pt x="708" y="833"/>
                  </a:moveTo>
                  <a:cubicBezTo>
                    <a:pt x="705" y="833"/>
                    <a:pt x="702" y="832"/>
                    <a:pt x="701" y="830"/>
                  </a:cubicBezTo>
                  <a:cubicBezTo>
                    <a:pt x="698" y="826"/>
                    <a:pt x="699" y="821"/>
                    <a:pt x="703" y="819"/>
                  </a:cubicBezTo>
                  <a:cubicBezTo>
                    <a:pt x="716" y="810"/>
                    <a:pt x="729" y="800"/>
                    <a:pt x="741" y="790"/>
                  </a:cubicBezTo>
                  <a:cubicBezTo>
                    <a:pt x="744" y="787"/>
                    <a:pt x="749" y="787"/>
                    <a:pt x="752" y="791"/>
                  </a:cubicBezTo>
                  <a:cubicBezTo>
                    <a:pt x="755" y="794"/>
                    <a:pt x="755" y="799"/>
                    <a:pt x="751" y="802"/>
                  </a:cubicBezTo>
                  <a:cubicBezTo>
                    <a:pt x="739" y="813"/>
                    <a:pt x="726" y="823"/>
                    <a:pt x="712" y="832"/>
                  </a:cubicBezTo>
                  <a:cubicBezTo>
                    <a:pt x="711" y="833"/>
                    <a:pt x="709" y="833"/>
                    <a:pt x="708" y="833"/>
                  </a:cubicBezTo>
                  <a:close/>
                  <a:moveTo>
                    <a:pt x="131" y="771"/>
                  </a:moveTo>
                  <a:cubicBezTo>
                    <a:pt x="129" y="771"/>
                    <a:pt x="127" y="770"/>
                    <a:pt x="126" y="768"/>
                  </a:cubicBezTo>
                  <a:cubicBezTo>
                    <a:pt x="114" y="756"/>
                    <a:pt x="103" y="744"/>
                    <a:pt x="94" y="731"/>
                  </a:cubicBezTo>
                  <a:cubicBezTo>
                    <a:pt x="91" y="727"/>
                    <a:pt x="92" y="722"/>
                    <a:pt x="95" y="720"/>
                  </a:cubicBezTo>
                  <a:cubicBezTo>
                    <a:pt x="99" y="717"/>
                    <a:pt x="104" y="718"/>
                    <a:pt x="106" y="721"/>
                  </a:cubicBezTo>
                  <a:cubicBezTo>
                    <a:pt x="116" y="734"/>
                    <a:pt x="126" y="746"/>
                    <a:pt x="137" y="757"/>
                  </a:cubicBezTo>
                  <a:cubicBezTo>
                    <a:pt x="140" y="761"/>
                    <a:pt x="140" y="766"/>
                    <a:pt x="137" y="769"/>
                  </a:cubicBezTo>
                  <a:cubicBezTo>
                    <a:pt x="135" y="770"/>
                    <a:pt x="133" y="771"/>
                    <a:pt x="131" y="771"/>
                  </a:cubicBezTo>
                  <a:close/>
                  <a:moveTo>
                    <a:pt x="781" y="771"/>
                  </a:moveTo>
                  <a:cubicBezTo>
                    <a:pt x="779" y="771"/>
                    <a:pt x="777" y="770"/>
                    <a:pt x="776" y="768"/>
                  </a:cubicBezTo>
                  <a:cubicBezTo>
                    <a:pt x="773" y="765"/>
                    <a:pt x="772" y="760"/>
                    <a:pt x="775" y="757"/>
                  </a:cubicBezTo>
                  <a:cubicBezTo>
                    <a:pt x="786" y="746"/>
                    <a:pt x="797" y="733"/>
                    <a:pt x="806" y="721"/>
                  </a:cubicBezTo>
                  <a:cubicBezTo>
                    <a:pt x="809" y="717"/>
                    <a:pt x="814" y="717"/>
                    <a:pt x="817" y="719"/>
                  </a:cubicBezTo>
                  <a:cubicBezTo>
                    <a:pt x="821" y="722"/>
                    <a:pt x="822" y="727"/>
                    <a:pt x="819" y="731"/>
                  </a:cubicBezTo>
                  <a:cubicBezTo>
                    <a:pt x="809" y="744"/>
                    <a:pt x="798" y="756"/>
                    <a:pt x="787" y="768"/>
                  </a:cubicBezTo>
                  <a:cubicBezTo>
                    <a:pt x="785" y="770"/>
                    <a:pt x="783" y="771"/>
                    <a:pt x="781" y="771"/>
                  </a:cubicBezTo>
                  <a:close/>
                  <a:moveTo>
                    <a:pt x="73" y="694"/>
                  </a:moveTo>
                  <a:cubicBezTo>
                    <a:pt x="70" y="694"/>
                    <a:pt x="67" y="693"/>
                    <a:pt x="66" y="690"/>
                  </a:cubicBezTo>
                  <a:cubicBezTo>
                    <a:pt x="57" y="676"/>
                    <a:pt x="50" y="661"/>
                    <a:pt x="43" y="647"/>
                  </a:cubicBezTo>
                  <a:cubicBezTo>
                    <a:pt x="41" y="643"/>
                    <a:pt x="43" y="638"/>
                    <a:pt x="47" y="636"/>
                  </a:cubicBezTo>
                  <a:cubicBezTo>
                    <a:pt x="51" y="634"/>
                    <a:pt x="55" y="636"/>
                    <a:pt x="57" y="640"/>
                  </a:cubicBezTo>
                  <a:cubicBezTo>
                    <a:pt x="64" y="654"/>
                    <a:pt x="71" y="668"/>
                    <a:pt x="79" y="682"/>
                  </a:cubicBezTo>
                  <a:cubicBezTo>
                    <a:pt x="82" y="686"/>
                    <a:pt x="81" y="690"/>
                    <a:pt x="77" y="693"/>
                  </a:cubicBezTo>
                  <a:cubicBezTo>
                    <a:pt x="75" y="694"/>
                    <a:pt x="74" y="694"/>
                    <a:pt x="73" y="694"/>
                  </a:cubicBezTo>
                  <a:close/>
                  <a:moveTo>
                    <a:pt x="840" y="694"/>
                  </a:moveTo>
                  <a:cubicBezTo>
                    <a:pt x="838" y="694"/>
                    <a:pt x="837" y="693"/>
                    <a:pt x="836" y="692"/>
                  </a:cubicBezTo>
                  <a:cubicBezTo>
                    <a:pt x="832" y="690"/>
                    <a:pt x="831" y="685"/>
                    <a:pt x="833" y="681"/>
                  </a:cubicBezTo>
                  <a:cubicBezTo>
                    <a:pt x="841" y="668"/>
                    <a:pt x="849" y="654"/>
                    <a:pt x="855" y="639"/>
                  </a:cubicBezTo>
                  <a:cubicBezTo>
                    <a:pt x="857" y="635"/>
                    <a:pt x="862" y="634"/>
                    <a:pt x="866" y="636"/>
                  </a:cubicBezTo>
                  <a:cubicBezTo>
                    <a:pt x="870" y="637"/>
                    <a:pt x="872" y="642"/>
                    <a:pt x="870" y="646"/>
                  </a:cubicBezTo>
                  <a:cubicBezTo>
                    <a:pt x="863" y="661"/>
                    <a:pt x="855" y="676"/>
                    <a:pt x="847" y="690"/>
                  </a:cubicBezTo>
                  <a:cubicBezTo>
                    <a:pt x="845" y="692"/>
                    <a:pt x="843" y="694"/>
                    <a:pt x="840" y="694"/>
                  </a:cubicBezTo>
                  <a:close/>
                  <a:moveTo>
                    <a:pt x="32" y="606"/>
                  </a:moveTo>
                  <a:cubicBezTo>
                    <a:pt x="29" y="606"/>
                    <a:pt x="25" y="604"/>
                    <a:pt x="24" y="601"/>
                  </a:cubicBezTo>
                  <a:cubicBezTo>
                    <a:pt x="19" y="585"/>
                    <a:pt x="15" y="569"/>
                    <a:pt x="11" y="553"/>
                  </a:cubicBezTo>
                  <a:cubicBezTo>
                    <a:pt x="10" y="549"/>
                    <a:pt x="13" y="545"/>
                    <a:pt x="17" y="544"/>
                  </a:cubicBezTo>
                  <a:cubicBezTo>
                    <a:pt x="21" y="543"/>
                    <a:pt x="26" y="545"/>
                    <a:pt x="27" y="550"/>
                  </a:cubicBezTo>
                  <a:cubicBezTo>
                    <a:pt x="30" y="565"/>
                    <a:pt x="34" y="581"/>
                    <a:pt x="39" y="596"/>
                  </a:cubicBezTo>
                  <a:cubicBezTo>
                    <a:pt x="41" y="600"/>
                    <a:pt x="39" y="604"/>
                    <a:pt x="34" y="606"/>
                  </a:cubicBezTo>
                  <a:cubicBezTo>
                    <a:pt x="34" y="606"/>
                    <a:pt x="33" y="606"/>
                    <a:pt x="32" y="606"/>
                  </a:cubicBezTo>
                  <a:close/>
                  <a:moveTo>
                    <a:pt x="881" y="606"/>
                  </a:moveTo>
                  <a:cubicBezTo>
                    <a:pt x="880" y="606"/>
                    <a:pt x="879" y="606"/>
                    <a:pt x="878" y="605"/>
                  </a:cubicBezTo>
                  <a:cubicBezTo>
                    <a:pt x="874" y="604"/>
                    <a:pt x="872" y="599"/>
                    <a:pt x="873" y="595"/>
                  </a:cubicBezTo>
                  <a:cubicBezTo>
                    <a:pt x="878" y="580"/>
                    <a:pt x="882" y="565"/>
                    <a:pt x="886" y="549"/>
                  </a:cubicBezTo>
                  <a:cubicBezTo>
                    <a:pt x="887" y="545"/>
                    <a:pt x="891" y="542"/>
                    <a:pt x="895" y="543"/>
                  </a:cubicBezTo>
                  <a:cubicBezTo>
                    <a:pt x="900" y="544"/>
                    <a:pt x="902" y="548"/>
                    <a:pt x="901" y="553"/>
                  </a:cubicBezTo>
                  <a:cubicBezTo>
                    <a:pt x="898" y="569"/>
                    <a:pt x="893" y="585"/>
                    <a:pt x="888" y="600"/>
                  </a:cubicBezTo>
                  <a:cubicBezTo>
                    <a:pt x="887" y="604"/>
                    <a:pt x="884" y="606"/>
                    <a:pt x="881" y="606"/>
                  </a:cubicBezTo>
                  <a:close/>
                  <a:moveTo>
                    <a:pt x="11" y="512"/>
                  </a:moveTo>
                  <a:cubicBezTo>
                    <a:pt x="7" y="512"/>
                    <a:pt x="4" y="509"/>
                    <a:pt x="3" y="504"/>
                  </a:cubicBezTo>
                  <a:cubicBezTo>
                    <a:pt x="1" y="488"/>
                    <a:pt x="0" y="472"/>
                    <a:pt x="0" y="455"/>
                  </a:cubicBezTo>
                  <a:cubicBezTo>
                    <a:pt x="0" y="451"/>
                    <a:pt x="4" y="447"/>
                    <a:pt x="8" y="447"/>
                  </a:cubicBezTo>
                  <a:cubicBezTo>
                    <a:pt x="8" y="447"/>
                    <a:pt x="8" y="447"/>
                    <a:pt x="8" y="447"/>
                  </a:cubicBezTo>
                  <a:cubicBezTo>
                    <a:pt x="13" y="447"/>
                    <a:pt x="16" y="451"/>
                    <a:pt x="16" y="455"/>
                  </a:cubicBezTo>
                  <a:cubicBezTo>
                    <a:pt x="16" y="471"/>
                    <a:pt x="17" y="487"/>
                    <a:pt x="19" y="503"/>
                  </a:cubicBezTo>
                  <a:cubicBezTo>
                    <a:pt x="19" y="507"/>
                    <a:pt x="16" y="511"/>
                    <a:pt x="12" y="512"/>
                  </a:cubicBezTo>
                  <a:cubicBezTo>
                    <a:pt x="12" y="512"/>
                    <a:pt x="11" y="512"/>
                    <a:pt x="11" y="512"/>
                  </a:cubicBezTo>
                  <a:close/>
                  <a:moveTo>
                    <a:pt x="901" y="511"/>
                  </a:moveTo>
                  <a:cubicBezTo>
                    <a:pt x="901" y="511"/>
                    <a:pt x="901" y="511"/>
                    <a:pt x="900" y="511"/>
                  </a:cubicBezTo>
                  <a:cubicBezTo>
                    <a:pt x="896" y="511"/>
                    <a:pt x="893" y="507"/>
                    <a:pt x="893" y="502"/>
                  </a:cubicBezTo>
                  <a:cubicBezTo>
                    <a:pt x="895" y="487"/>
                    <a:pt x="896" y="471"/>
                    <a:pt x="896" y="455"/>
                  </a:cubicBezTo>
                  <a:cubicBezTo>
                    <a:pt x="896" y="454"/>
                    <a:pt x="896" y="454"/>
                    <a:pt x="896" y="454"/>
                  </a:cubicBezTo>
                  <a:cubicBezTo>
                    <a:pt x="896" y="449"/>
                    <a:pt x="899" y="446"/>
                    <a:pt x="904" y="446"/>
                  </a:cubicBezTo>
                  <a:cubicBezTo>
                    <a:pt x="908" y="446"/>
                    <a:pt x="912" y="449"/>
                    <a:pt x="912" y="454"/>
                  </a:cubicBezTo>
                  <a:cubicBezTo>
                    <a:pt x="912" y="455"/>
                    <a:pt x="912" y="455"/>
                    <a:pt x="912" y="455"/>
                  </a:cubicBezTo>
                  <a:cubicBezTo>
                    <a:pt x="912" y="471"/>
                    <a:pt x="911" y="488"/>
                    <a:pt x="909" y="504"/>
                  </a:cubicBezTo>
                  <a:cubicBezTo>
                    <a:pt x="909" y="508"/>
                    <a:pt x="905" y="511"/>
                    <a:pt x="901" y="511"/>
                  </a:cubicBezTo>
                  <a:close/>
                  <a:moveTo>
                    <a:pt x="11" y="415"/>
                  </a:moveTo>
                  <a:cubicBezTo>
                    <a:pt x="11" y="415"/>
                    <a:pt x="10" y="415"/>
                    <a:pt x="10" y="415"/>
                  </a:cubicBezTo>
                  <a:cubicBezTo>
                    <a:pt x="6" y="414"/>
                    <a:pt x="3" y="410"/>
                    <a:pt x="3" y="406"/>
                  </a:cubicBezTo>
                  <a:cubicBezTo>
                    <a:pt x="5" y="390"/>
                    <a:pt x="7" y="373"/>
                    <a:pt x="11" y="357"/>
                  </a:cubicBezTo>
                  <a:cubicBezTo>
                    <a:pt x="12" y="353"/>
                    <a:pt x="16" y="350"/>
                    <a:pt x="20" y="351"/>
                  </a:cubicBezTo>
                  <a:cubicBezTo>
                    <a:pt x="25" y="352"/>
                    <a:pt x="27" y="356"/>
                    <a:pt x="26" y="361"/>
                  </a:cubicBezTo>
                  <a:cubicBezTo>
                    <a:pt x="23" y="376"/>
                    <a:pt x="21" y="392"/>
                    <a:pt x="19" y="408"/>
                  </a:cubicBezTo>
                  <a:cubicBezTo>
                    <a:pt x="18" y="412"/>
                    <a:pt x="15" y="415"/>
                    <a:pt x="11" y="415"/>
                  </a:cubicBezTo>
                  <a:close/>
                  <a:moveTo>
                    <a:pt x="901" y="413"/>
                  </a:moveTo>
                  <a:cubicBezTo>
                    <a:pt x="897" y="413"/>
                    <a:pt x="894" y="410"/>
                    <a:pt x="893" y="406"/>
                  </a:cubicBezTo>
                  <a:cubicBezTo>
                    <a:pt x="892" y="391"/>
                    <a:pt x="889" y="375"/>
                    <a:pt x="886" y="359"/>
                  </a:cubicBezTo>
                  <a:cubicBezTo>
                    <a:pt x="885" y="355"/>
                    <a:pt x="887" y="351"/>
                    <a:pt x="892" y="350"/>
                  </a:cubicBezTo>
                  <a:cubicBezTo>
                    <a:pt x="896" y="349"/>
                    <a:pt x="900" y="352"/>
                    <a:pt x="901" y="356"/>
                  </a:cubicBezTo>
                  <a:cubicBezTo>
                    <a:pt x="905" y="372"/>
                    <a:pt x="907" y="388"/>
                    <a:pt x="909" y="405"/>
                  </a:cubicBezTo>
                  <a:cubicBezTo>
                    <a:pt x="910" y="409"/>
                    <a:pt x="906" y="413"/>
                    <a:pt x="902" y="413"/>
                  </a:cubicBezTo>
                  <a:cubicBezTo>
                    <a:pt x="902" y="413"/>
                    <a:pt x="901" y="413"/>
                    <a:pt x="901" y="413"/>
                  </a:cubicBezTo>
                  <a:close/>
                  <a:moveTo>
                    <a:pt x="32" y="320"/>
                  </a:moveTo>
                  <a:cubicBezTo>
                    <a:pt x="31" y="320"/>
                    <a:pt x="30" y="320"/>
                    <a:pt x="29" y="320"/>
                  </a:cubicBezTo>
                  <a:cubicBezTo>
                    <a:pt x="25" y="318"/>
                    <a:pt x="23" y="314"/>
                    <a:pt x="24" y="310"/>
                  </a:cubicBezTo>
                  <a:cubicBezTo>
                    <a:pt x="29" y="294"/>
                    <a:pt x="35" y="279"/>
                    <a:pt x="42" y="264"/>
                  </a:cubicBezTo>
                  <a:cubicBezTo>
                    <a:pt x="44" y="260"/>
                    <a:pt x="49" y="258"/>
                    <a:pt x="53" y="260"/>
                  </a:cubicBezTo>
                  <a:cubicBezTo>
                    <a:pt x="57" y="262"/>
                    <a:pt x="59" y="267"/>
                    <a:pt x="57" y="271"/>
                  </a:cubicBezTo>
                  <a:cubicBezTo>
                    <a:pt x="50" y="285"/>
                    <a:pt x="44" y="300"/>
                    <a:pt x="39" y="315"/>
                  </a:cubicBezTo>
                  <a:cubicBezTo>
                    <a:pt x="38" y="318"/>
                    <a:pt x="35" y="320"/>
                    <a:pt x="32" y="320"/>
                  </a:cubicBezTo>
                  <a:close/>
                  <a:moveTo>
                    <a:pt x="880" y="319"/>
                  </a:moveTo>
                  <a:cubicBezTo>
                    <a:pt x="877" y="319"/>
                    <a:pt x="874" y="317"/>
                    <a:pt x="873" y="313"/>
                  </a:cubicBezTo>
                  <a:cubicBezTo>
                    <a:pt x="868" y="299"/>
                    <a:pt x="862" y="284"/>
                    <a:pt x="855" y="269"/>
                  </a:cubicBezTo>
                  <a:cubicBezTo>
                    <a:pt x="853" y="265"/>
                    <a:pt x="855" y="261"/>
                    <a:pt x="859" y="259"/>
                  </a:cubicBezTo>
                  <a:cubicBezTo>
                    <a:pt x="863" y="257"/>
                    <a:pt x="868" y="259"/>
                    <a:pt x="869" y="263"/>
                  </a:cubicBezTo>
                  <a:cubicBezTo>
                    <a:pt x="876" y="277"/>
                    <a:pt x="883" y="293"/>
                    <a:pt x="888" y="308"/>
                  </a:cubicBezTo>
                  <a:cubicBezTo>
                    <a:pt x="889" y="313"/>
                    <a:pt x="887" y="317"/>
                    <a:pt x="883" y="318"/>
                  </a:cubicBezTo>
                  <a:cubicBezTo>
                    <a:pt x="882" y="319"/>
                    <a:pt x="881" y="319"/>
                    <a:pt x="880" y="319"/>
                  </a:cubicBezTo>
                  <a:close/>
                  <a:moveTo>
                    <a:pt x="72" y="232"/>
                  </a:moveTo>
                  <a:cubicBezTo>
                    <a:pt x="71" y="232"/>
                    <a:pt x="69" y="232"/>
                    <a:pt x="68" y="231"/>
                  </a:cubicBezTo>
                  <a:cubicBezTo>
                    <a:pt x="64" y="229"/>
                    <a:pt x="63" y="224"/>
                    <a:pt x="65" y="220"/>
                  </a:cubicBezTo>
                  <a:cubicBezTo>
                    <a:pt x="74" y="206"/>
                    <a:pt x="83" y="192"/>
                    <a:pt x="93" y="179"/>
                  </a:cubicBezTo>
                  <a:cubicBezTo>
                    <a:pt x="96" y="176"/>
                    <a:pt x="101" y="175"/>
                    <a:pt x="104" y="178"/>
                  </a:cubicBezTo>
                  <a:cubicBezTo>
                    <a:pt x="108" y="181"/>
                    <a:pt x="108" y="186"/>
                    <a:pt x="106" y="189"/>
                  </a:cubicBezTo>
                  <a:cubicBezTo>
                    <a:pt x="96" y="202"/>
                    <a:pt x="87" y="215"/>
                    <a:pt x="79" y="228"/>
                  </a:cubicBezTo>
                  <a:cubicBezTo>
                    <a:pt x="78" y="231"/>
                    <a:pt x="75" y="232"/>
                    <a:pt x="72" y="232"/>
                  </a:cubicBezTo>
                  <a:close/>
                  <a:moveTo>
                    <a:pt x="839" y="231"/>
                  </a:moveTo>
                  <a:cubicBezTo>
                    <a:pt x="837" y="231"/>
                    <a:pt x="834" y="230"/>
                    <a:pt x="833" y="227"/>
                  </a:cubicBezTo>
                  <a:cubicBezTo>
                    <a:pt x="824" y="214"/>
                    <a:pt x="815" y="201"/>
                    <a:pt x="806" y="188"/>
                  </a:cubicBezTo>
                  <a:cubicBezTo>
                    <a:pt x="803" y="185"/>
                    <a:pt x="804" y="180"/>
                    <a:pt x="807" y="177"/>
                  </a:cubicBezTo>
                  <a:cubicBezTo>
                    <a:pt x="811" y="174"/>
                    <a:pt x="816" y="175"/>
                    <a:pt x="818" y="178"/>
                  </a:cubicBezTo>
                  <a:cubicBezTo>
                    <a:pt x="828" y="191"/>
                    <a:pt x="838" y="205"/>
                    <a:pt x="846" y="219"/>
                  </a:cubicBezTo>
                  <a:cubicBezTo>
                    <a:pt x="849" y="223"/>
                    <a:pt x="847" y="228"/>
                    <a:pt x="844" y="230"/>
                  </a:cubicBezTo>
                  <a:cubicBezTo>
                    <a:pt x="842" y="231"/>
                    <a:pt x="841" y="231"/>
                    <a:pt x="839" y="231"/>
                  </a:cubicBezTo>
                  <a:close/>
                  <a:moveTo>
                    <a:pt x="131" y="155"/>
                  </a:moveTo>
                  <a:cubicBezTo>
                    <a:pt x="129" y="155"/>
                    <a:pt x="127" y="155"/>
                    <a:pt x="125" y="153"/>
                  </a:cubicBezTo>
                  <a:cubicBezTo>
                    <a:pt x="122" y="150"/>
                    <a:pt x="122" y="145"/>
                    <a:pt x="125" y="142"/>
                  </a:cubicBezTo>
                  <a:cubicBezTo>
                    <a:pt x="136" y="130"/>
                    <a:pt x="148" y="118"/>
                    <a:pt x="161" y="108"/>
                  </a:cubicBezTo>
                  <a:cubicBezTo>
                    <a:pt x="164" y="105"/>
                    <a:pt x="169" y="105"/>
                    <a:pt x="172" y="109"/>
                  </a:cubicBezTo>
                  <a:cubicBezTo>
                    <a:pt x="175" y="112"/>
                    <a:pt x="174" y="117"/>
                    <a:pt x="171" y="120"/>
                  </a:cubicBezTo>
                  <a:cubicBezTo>
                    <a:pt x="159" y="130"/>
                    <a:pt x="147" y="141"/>
                    <a:pt x="137" y="153"/>
                  </a:cubicBezTo>
                  <a:cubicBezTo>
                    <a:pt x="135" y="154"/>
                    <a:pt x="133" y="155"/>
                    <a:pt x="131" y="155"/>
                  </a:cubicBezTo>
                  <a:close/>
                  <a:moveTo>
                    <a:pt x="781" y="154"/>
                  </a:moveTo>
                  <a:cubicBezTo>
                    <a:pt x="779" y="154"/>
                    <a:pt x="776" y="153"/>
                    <a:pt x="775" y="152"/>
                  </a:cubicBezTo>
                  <a:cubicBezTo>
                    <a:pt x="764" y="140"/>
                    <a:pt x="752" y="129"/>
                    <a:pt x="740" y="119"/>
                  </a:cubicBezTo>
                  <a:cubicBezTo>
                    <a:pt x="737" y="116"/>
                    <a:pt x="737" y="111"/>
                    <a:pt x="739" y="108"/>
                  </a:cubicBezTo>
                  <a:cubicBezTo>
                    <a:pt x="742" y="105"/>
                    <a:pt x="747" y="104"/>
                    <a:pt x="751" y="107"/>
                  </a:cubicBezTo>
                  <a:cubicBezTo>
                    <a:pt x="763" y="118"/>
                    <a:pt x="775" y="129"/>
                    <a:pt x="786" y="141"/>
                  </a:cubicBezTo>
                  <a:cubicBezTo>
                    <a:pt x="789" y="144"/>
                    <a:pt x="789" y="149"/>
                    <a:pt x="786" y="152"/>
                  </a:cubicBezTo>
                  <a:cubicBezTo>
                    <a:pt x="785" y="154"/>
                    <a:pt x="783" y="154"/>
                    <a:pt x="781" y="154"/>
                  </a:cubicBezTo>
                  <a:close/>
                  <a:moveTo>
                    <a:pt x="204" y="92"/>
                  </a:moveTo>
                  <a:cubicBezTo>
                    <a:pt x="202" y="92"/>
                    <a:pt x="199" y="91"/>
                    <a:pt x="198" y="89"/>
                  </a:cubicBezTo>
                  <a:cubicBezTo>
                    <a:pt x="195" y="85"/>
                    <a:pt x="196" y="80"/>
                    <a:pt x="200" y="78"/>
                  </a:cubicBezTo>
                  <a:cubicBezTo>
                    <a:pt x="213" y="69"/>
                    <a:pt x="228" y="60"/>
                    <a:pt x="242" y="52"/>
                  </a:cubicBezTo>
                  <a:cubicBezTo>
                    <a:pt x="246" y="50"/>
                    <a:pt x="251" y="52"/>
                    <a:pt x="253" y="56"/>
                  </a:cubicBezTo>
                  <a:cubicBezTo>
                    <a:pt x="255" y="60"/>
                    <a:pt x="253" y="64"/>
                    <a:pt x="250" y="66"/>
                  </a:cubicBezTo>
                  <a:cubicBezTo>
                    <a:pt x="236" y="74"/>
                    <a:pt x="222" y="82"/>
                    <a:pt x="209" y="91"/>
                  </a:cubicBezTo>
                  <a:cubicBezTo>
                    <a:pt x="208" y="92"/>
                    <a:pt x="206" y="92"/>
                    <a:pt x="204" y="92"/>
                  </a:cubicBezTo>
                  <a:close/>
                  <a:moveTo>
                    <a:pt x="707" y="92"/>
                  </a:moveTo>
                  <a:cubicBezTo>
                    <a:pt x="705" y="92"/>
                    <a:pt x="704" y="91"/>
                    <a:pt x="702" y="90"/>
                  </a:cubicBezTo>
                  <a:cubicBezTo>
                    <a:pt x="689" y="81"/>
                    <a:pt x="676" y="73"/>
                    <a:pt x="662" y="66"/>
                  </a:cubicBezTo>
                  <a:cubicBezTo>
                    <a:pt x="658" y="64"/>
                    <a:pt x="656" y="59"/>
                    <a:pt x="658" y="55"/>
                  </a:cubicBezTo>
                  <a:cubicBezTo>
                    <a:pt x="660" y="51"/>
                    <a:pt x="665" y="50"/>
                    <a:pt x="669" y="52"/>
                  </a:cubicBezTo>
                  <a:cubicBezTo>
                    <a:pt x="683" y="59"/>
                    <a:pt x="698" y="68"/>
                    <a:pt x="711" y="77"/>
                  </a:cubicBezTo>
                  <a:cubicBezTo>
                    <a:pt x="715" y="80"/>
                    <a:pt x="716" y="85"/>
                    <a:pt x="713" y="88"/>
                  </a:cubicBezTo>
                  <a:cubicBezTo>
                    <a:pt x="712" y="90"/>
                    <a:pt x="709" y="92"/>
                    <a:pt x="707" y="92"/>
                  </a:cubicBezTo>
                  <a:close/>
                  <a:moveTo>
                    <a:pt x="290" y="47"/>
                  </a:moveTo>
                  <a:cubicBezTo>
                    <a:pt x="287" y="47"/>
                    <a:pt x="284" y="45"/>
                    <a:pt x="282" y="42"/>
                  </a:cubicBezTo>
                  <a:cubicBezTo>
                    <a:pt x="281" y="38"/>
                    <a:pt x="283" y="33"/>
                    <a:pt x="287" y="32"/>
                  </a:cubicBezTo>
                  <a:cubicBezTo>
                    <a:pt x="302" y="25"/>
                    <a:pt x="318" y="20"/>
                    <a:pt x="334" y="16"/>
                  </a:cubicBezTo>
                  <a:cubicBezTo>
                    <a:pt x="338" y="15"/>
                    <a:pt x="342" y="17"/>
                    <a:pt x="343" y="21"/>
                  </a:cubicBezTo>
                  <a:cubicBezTo>
                    <a:pt x="345" y="26"/>
                    <a:pt x="342" y="30"/>
                    <a:pt x="338" y="31"/>
                  </a:cubicBezTo>
                  <a:cubicBezTo>
                    <a:pt x="323" y="35"/>
                    <a:pt x="307" y="40"/>
                    <a:pt x="293" y="46"/>
                  </a:cubicBezTo>
                  <a:cubicBezTo>
                    <a:pt x="292" y="47"/>
                    <a:pt x="291" y="47"/>
                    <a:pt x="290" y="47"/>
                  </a:cubicBezTo>
                  <a:close/>
                  <a:moveTo>
                    <a:pt x="621" y="46"/>
                  </a:moveTo>
                  <a:cubicBezTo>
                    <a:pt x="620" y="46"/>
                    <a:pt x="619" y="46"/>
                    <a:pt x="618" y="46"/>
                  </a:cubicBezTo>
                  <a:cubicBezTo>
                    <a:pt x="604" y="40"/>
                    <a:pt x="588" y="35"/>
                    <a:pt x="573" y="31"/>
                  </a:cubicBezTo>
                  <a:cubicBezTo>
                    <a:pt x="569" y="30"/>
                    <a:pt x="566" y="25"/>
                    <a:pt x="568" y="21"/>
                  </a:cubicBezTo>
                  <a:cubicBezTo>
                    <a:pt x="569" y="17"/>
                    <a:pt x="573" y="14"/>
                    <a:pt x="577" y="15"/>
                  </a:cubicBezTo>
                  <a:cubicBezTo>
                    <a:pt x="593" y="20"/>
                    <a:pt x="609" y="25"/>
                    <a:pt x="624" y="31"/>
                  </a:cubicBezTo>
                  <a:cubicBezTo>
                    <a:pt x="628" y="33"/>
                    <a:pt x="630" y="37"/>
                    <a:pt x="629" y="41"/>
                  </a:cubicBezTo>
                  <a:cubicBezTo>
                    <a:pt x="627" y="45"/>
                    <a:pt x="624" y="46"/>
                    <a:pt x="621" y="46"/>
                  </a:cubicBezTo>
                  <a:close/>
                  <a:moveTo>
                    <a:pt x="383" y="21"/>
                  </a:moveTo>
                  <a:cubicBezTo>
                    <a:pt x="379" y="21"/>
                    <a:pt x="376" y="18"/>
                    <a:pt x="375" y="14"/>
                  </a:cubicBezTo>
                  <a:cubicBezTo>
                    <a:pt x="374" y="10"/>
                    <a:pt x="377" y="6"/>
                    <a:pt x="382" y="5"/>
                  </a:cubicBezTo>
                  <a:cubicBezTo>
                    <a:pt x="398" y="2"/>
                    <a:pt x="414" y="1"/>
                    <a:pt x="431" y="0"/>
                  </a:cubicBezTo>
                  <a:cubicBezTo>
                    <a:pt x="435" y="0"/>
                    <a:pt x="439" y="3"/>
                    <a:pt x="439" y="7"/>
                  </a:cubicBezTo>
                  <a:cubicBezTo>
                    <a:pt x="439" y="12"/>
                    <a:pt x="436" y="15"/>
                    <a:pt x="432" y="16"/>
                  </a:cubicBezTo>
                  <a:cubicBezTo>
                    <a:pt x="416" y="17"/>
                    <a:pt x="400" y="18"/>
                    <a:pt x="384" y="21"/>
                  </a:cubicBezTo>
                  <a:cubicBezTo>
                    <a:pt x="384" y="21"/>
                    <a:pt x="383" y="21"/>
                    <a:pt x="383" y="21"/>
                  </a:cubicBezTo>
                  <a:close/>
                  <a:moveTo>
                    <a:pt x="528" y="21"/>
                  </a:moveTo>
                  <a:cubicBezTo>
                    <a:pt x="527" y="21"/>
                    <a:pt x="527" y="21"/>
                    <a:pt x="527" y="21"/>
                  </a:cubicBezTo>
                  <a:cubicBezTo>
                    <a:pt x="511" y="18"/>
                    <a:pt x="495" y="16"/>
                    <a:pt x="479" y="16"/>
                  </a:cubicBezTo>
                  <a:cubicBezTo>
                    <a:pt x="475" y="15"/>
                    <a:pt x="472" y="12"/>
                    <a:pt x="472" y="7"/>
                  </a:cubicBezTo>
                  <a:cubicBezTo>
                    <a:pt x="472" y="3"/>
                    <a:pt x="476" y="0"/>
                    <a:pt x="480" y="0"/>
                  </a:cubicBezTo>
                  <a:cubicBezTo>
                    <a:pt x="497" y="1"/>
                    <a:pt x="513" y="2"/>
                    <a:pt x="529" y="5"/>
                  </a:cubicBezTo>
                  <a:cubicBezTo>
                    <a:pt x="534" y="6"/>
                    <a:pt x="536" y="10"/>
                    <a:pt x="536" y="14"/>
                  </a:cubicBezTo>
                  <a:cubicBezTo>
                    <a:pt x="535" y="18"/>
                    <a:pt x="532" y="21"/>
                    <a:pt x="528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22359" tIns="11180" rIns="22359" bIns="1118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2352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40" dirty="0">
                <a:solidFill>
                  <a:srgbClr val="575757"/>
                </a:solidFill>
                <a:cs typeface="+mn-ea"/>
                <a:sym typeface="+mn-lt"/>
              </a:endParaRPr>
            </a:p>
          </p:txBody>
        </p:sp>
        <p:sp>
          <p:nvSpPr>
            <p:cNvPr id="53" name="任意多边形: 形状 11"/>
            <p:cNvSpPr/>
            <p:nvPr/>
          </p:nvSpPr>
          <p:spPr bwMode="auto">
            <a:xfrm rot="16200000">
              <a:off x="6432597" y="2420252"/>
              <a:ext cx="414259" cy="203117"/>
            </a:xfrm>
            <a:custGeom>
              <a:avLst/>
              <a:gdLst>
                <a:gd name="connsiteX0" fmla="*/ 872354 w 873226"/>
                <a:gd name="connsiteY0" fmla="*/ 25276 h 428156"/>
                <a:gd name="connsiteX1" fmla="*/ 511320 w 873226"/>
                <a:gd name="connsiteY1" fmla="*/ 335134 h 428156"/>
                <a:gd name="connsiteX2" fmla="*/ 493759 w 873226"/>
                <a:gd name="connsiteY2" fmla="*/ 336558 h 428156"/>
                <a:gd name="connsiteX3" fmla="*/ 493188 w 873226"/>
                <a:gd name="connsiteY3" fmla="*/ 337634 h 428156"/>
                <a:gd name="connsiteX4" fmla="*/ 448596 w 873226"/>
                <a:gd name="connsiteY4" fmla="*/ 421613 h 428156"/>
                <a:gd name="connsiteX5" fmla="*/ 427833 w 873226"/>
                <a:gd name="connsiteY5" fmla="*/ 421613 h 428156"/>
                <a:gd name="connsiteX6" fmla="*/ 391164 w 873226"/>
                <a:gd name="connsiteY6" fmla="*/ 359265 h 428156"/>
                <a:gd name="connsiteX7" fmla="*/ 377741 w 873226"/>
                <a:gd name="connsiteY7" fmla="*/ 336444 h 428156"/>
                <a:gd name="connsiteX8" fmla="*/ 361655 w 873226"/>
                <a:gd name="connsiteY8" fmla="*/ 335134 h 428156"/>
                <a:gd name="connsiteX9" fmla="*/ 1276 w 873226"/>
                <a:gd name="connsiteY9" fmla="*/ 25275 h 428156"/>
                <a:gd name="connsiteX10" fmla="*/ 19851 w 873226"/>
                <a:gd name="connsiteY10" fmla="*/ 0 h 428156"/>
                <a:gd name="connsiteX11" fmla="*/ 37449 w 873226"/>
                <a:gd name="connsiteY11" fmla="*/ 13610 h 428156"/>
                <a:gd name="connsiteX12" fmla="*/ 436326 w 873226"/>
                <a:gd name="connsiteY12" fmla="*/ 303301 h 428156"/>
                <a:gd name="connsiteX13" fmla="*/ 835204 w 873226"/>
                <a:gd name="connsiteY13" fmla="*/ 13610 h 428156"/>
                <a:gd name="connsiteX14" fmla="*/ 853779 w 873226"/>
                <a:gd name="connsiteY14" fmla="*/ 1 h 428156"/>
                <a:gd name="connsiteX15" fmla="*/ 872354 w 873226"/>
                <a:gd name="connsiteY15" fmla="*/ 25276 h 42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73226" h="428156">
                  <a:moveTo>
                    <a:pt x="872354" y="25276"/>
                  </a:moveTo>
                  <a:cubicBezTo>
                    <a:pt x="821028" y="185189"/>
                    <a:pt x="682126" y="307144"/>
                    <a:pt x="511320" y="335134"/>
                  </a:cubicBezTo>
                  <a:lnTo>
                    <a:pt x="493759" y="336558"/>
                  </a:lnTo>
                  <a:lnTo>
                    <a:pt x="493188" y="337634"/>
                  </a:lnTo>
                  <a:cubicBezTo>
                    <a:pt x="486818" y="349631"/>
                    <a:pt x="474077" y="373625"/>
                    <a:pt x="448596" y="421613"/>
                  </a:cubicBezTo>
                  <a:cubicBezTo>
                    <a:pt x="443877" y="430338"/>
                    <a:pt x="432552" y="430338"/>
                    <a:pt x="427833" y="421613"/>
                  </a:cubicBezTo>
                  <a:cubicBezTo>
                    <a:pt x="427833" y="421613"/>
                    <a:pt x="427833" y="421613"/>
                    <a:pt x="391164" y="359265"/>
                  </a:cubicBezTo>
                  <a:lnTo>
                    <a:pt x="377741" y="336444"/>
                  </a:lnTo>
                  <a:lnTo>
                    <a:pt x="361655" y="335134"/>
                  </a:lnTo>
                  <a:cubicBezTo>
                    <a:pt x="191503" y="307144"/>
                    <a:pt x="52602" y="185189"/>
                    <a:pt x="1276" y="25275"/>
                  </a:cubicBezTo>
                  <a:cubicBezTo>
                    <a:pt x="-3612" y="12638"/>
                    <a:pt x="6164" y="0"/>
                    <a:pt x="19851" y="0"/>
                  </a:cubicBezTo>
                  <a:cubicBezTo>
                    <a:pt x="27672" y="0"/>
                    <a:pt x="35493" y="4861"/>
                    <a:pt x="37449" y="13610"/>
                  </a:cubicBezTo>
                  <a:cubicBezTo>
                    <a:pt x="92196" y="180814"/>
                    <a:pt x="250574" y="303301"/>
                    <a:pt x="436326" y="303301"/>
                  </a:cubicBezTo>
                  <a:cubicBezTo>
                    <a:pt x="623056" y="303301"/>
                    <a:pt x="781433" y="180814"/>
                    <a:pt x="835204" y="13610"/>
                  </a:cubicBezTo>
                  <a:cubicBezTo>
                    <a:pt x="837159" y="4861"/>
                    <a:pt x="844980" y="1"/>
                    <a:pt x="853779" y="1"/>
                  </a:cubicBezTo>
                  <a:cubicBezTo>
                    <a:pt x="866488" y="1"/>
                    <a:pt x="876265" y="12638"/>
                    <a:pt x="872354" y="252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22359" tIns="11180" rIns="22359" bIns="11180" numCol="1" anchor="t" anchorCtr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22352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40" dirty="0">
                <a:solidFill>
                  <a:srgbClr val="575757"/>
                </a:solidFill>
                <a:cs typeface="+mn-ea"/>
                <a:sym typeface="+mn-lt"/>
              </a:endParaRPr>
            </a:p>
          </p:txBody>
        </p:sp>
        <p:sp>
          <p:nvSpPr>
            <p:cNvPr id="54" name="Oval 11"/>
            <p:cNvSpPr>
              <a:spLocks noChangeArrowheads="1"/>
            </p:cNvSpPr>
            <p:nvPr/>
          </p:nvSpPr>
          <p:spPr bwMode="auto">
            <a:xfrm rot="5400000" flipH="1">
              <a:off x="6316098" y="2354285"/>
              <a:ext cx="334677" cy="335051"/>
            </a:xfrm>
            <a:prstGeom prst="ellipse">
              <a:avLst/>
            </a:prstGeom>
            <a:gradFill>
              <a:gsLst>
                <a:gs pos="28000">
                  <a:schemeClr val="bg1">
                    <a:alpha val="0"/>
                  </a:schemeClr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45720" rIns="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5" name="图形 63"/>
            <p:cNvSpPr/>
            <p:nvPr/>
          </p:nvSpPr>
          <p:spPr>
            <a:xfrm>
              <a:off x="6384683" y="2410935"/>
              <a:ext cx="197505" cy="221749"/>
            </a:xfrm>
            <a:custGeom>
              <a:avLst/>
              <a:gdLst>
                <a:gd name="T0" fmla="*/ 455839 w 606244"/>
                <a:gd name="T1" fmla="*/ 455839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600116 w 606244"/>
                <a:gd name="T11" fmla="*/ 600116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455839 w 606244"/>
                <a:gd name="T17" fmla="*/ 455839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455839 w 606244"/>
                <a:gd name="T33" fmla="*/ 455839 w 606244"/>
                <a:gd name="T34" fmla="*/ 600116 w 606244"/>
                <a:gd name="T35" fmla="*/ 600116 w 606244"/>
                <a:gd name="T36" fmla="*/ 600116 w 606244"/>
                <a:gd name="T37" fmla="*/ 600116 w 606244"/>
                <a:gd name="T38" fmla="*/ 600116 w 606244"/>
                <a:gd name="T39" fmla="*/ 600116 w 606244"/>
                <a:gd name="T40" fmla="*/ 600116 w 606244"/>
                <a:gd name="T41" fmla="*/ 600116 w 606244"/>
                <a:gd name="T42" fmla="*/ 455839 w 606244"/>
                <a:gd name="T43" fmla="*/ 455839 w 606244"/>
                <a:gd name="T44" fmla="*/ 600116 w 606244"/>
                <a:gd name="T45" fmla="*/ 600116 w 606244"/>
                <a:gd name="T46" fmla="*/ 600116 w 606244"/>
                <a:gd name="T47" fmla="*/ 600116 w 606244"/>
                <a:gd name="T48" fmla="*/ 600116 w 606244"/>
                <a:gd name="T49" fmla="*/ 600116 w 606244"/>
                <a:gd name="T50" fmla="*/ 600116 w 606244"/>
                <a:gd name="T51" fmla="*/ 600116 w 606244"/>
                <a:gd name="T52" fmla="*/ 600116 w 606244"/>
                <a:gd name="T53" fmla="*/ 600116 w 606244"/>
                <a:gd name="T54" fmla="*/ 600116 w 606244"/>
                <a:gd name="T55" fmla="*/ 600116 w 606244"/>
                <a:gd name="T56" fmla="*/ 455839 w 606244"/>
                <a:gd name="T57" fmla="*/ 455839 w 606244"/>
                <a:gd name="T58" fmla="*/ 600116 w 606244"/>
                <a:gd name="T59" fmla="*/ 600116 w 606244"/>
                <a:gd name="T60" fmla="*/ 600116 w 606244"/>
                <a:gd name="T61" fmla="*/ 600116 w 606244"/>
                <a:gd name="T62" fmla="*/ 600116 w 606244"/>
                <a:gd name="T63" fmla="*/ 600116 w 606244"/>
                <a:gd name="T64" fmla="*/ 600116 w 606244"/>
                <a:gd name="T65" fmla="*/ 600116 w 606244"/>
                <a:gd name="T66" fmla="*/ 600116 w 606244"/>
                <a:gd name="T67" fmla="*/ 600116 w 606244"/>
                <a:gd name="T68" fmla="*/ 600116 w 606244"/>
                <a:gd name="T69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38" h="5102">
                  <a:moveTo>
                    <a:pt x="781" y="3202"/>
                  </a:moveTo>
                  <a:cubicBezTo>
                    <a:pt x="708" y="3240"/>
                    <a:pt x="630" y="3259"/>
                    <a:pt x="553" y="3259"/>
                  </a:cubicBezTo>
                  <a:cubicBezTo>
                    <a:pt x="380" y="3259"/>
                    <a:pt x="213" y="3166"/>
                    <a:pt x="126" y="3003"/>
                  </a:cubicBezTo>
                  <a:cubicBezTo>
                    <a:pt x="0" y="2767"/>
                    <a:pt x="89" y="2474"/>
                    <a:pt x="324" y="2348"/>
                  </a:cubicBezTo>
                  <a:cubicBezTo>
                    <a:pt x="746" y="2122"/>
                    <a:pt x="1354" y="1049"/>
                    <a:pt x="1651" y="359"/>
                  </a:cubicBezTo>
                  <a:cubicBezTo>
                    <a:pt x="1756" y="113"/>
                    <a:pt x="2041" y="0"/>
                    <a:pt x="2287" y="106"/>
                  </a:cubicBezTo>
                  <a:cubicBezTo>
                    <a:pt x="2532" y="211"/>
                    <a:pt x="2646" y="496"/>
                    <a:pt x="2540" y="742"/>
                  </a:cubicBezTo>
                  <a:cubicBezTo>
                    <a:pt x="2399" y="1071"/>
                    <a:pt x="1648" y="2738"/>
                    <a:pt x="781" y="3202"/>
                  </a:cubicBezTo>
                  <a:close/>
                  <a:moveTo>
                    <a:pt x="4300" y="4243"/>
                  </a:moveTo>
                  <a:cubicBezTo>
                    <a:pt x="3717" y="3767"/>
                    <a:pt x="2852" y="2888"/>
                    <a:pt x="2751" y="2422"/>
                  </a:cubicBezTo>
                  <a:cubicBezTo>
                    <a:pt x="2694" y="2161"/>
                    <a:pt x="2437" y="1994"/>
                    <a:pt x="2175" y="2051"/>
                  </a:cubicBezTo>
                  <a:cubicBezTo>
                    <a:pt x="1914" y="2108"/>
                    <a:pt x="1748" y="2366"/>
                    <a:pt x="1805" y="2627"/>
                  </a:cubicBezTo>
                  <a:cubicBezTo>
                    <a:pt x="2013" y="3588"/>
                    <a:pt x="3410" y="4767"/>
                    <a:pt x="3688" y="4993"/>
                  </a:cubicBezTo>
                  <a:cubicBezTo>
                    <a:pt x="3777" y="5066"/>
                    <a:pt x="3886" y="5102"/>
                    <a:pt x="3993" y="5102"/>
                  </a:cubicBezTo>
                  <a:cubicBezTo>
                    <a:pt x="4134" y="5102"/>
                    <a:pt x="4273" y="5041"/>
                    <a:pt x="4369" y="4924"/>
                  </a:cubicBezTo>
                  <a:cubicBezTo>
                    <a:pt x="4538" y="4717"/>
                    <a:pt x="4507" y="4412"/>
                    <a:pt x="4300" y="4243"/>
                  </a:cubicBezTo>
                  <a:close/>
                  <a:moveTo>
                    <a:pt x="4251" y="3955"/>
                  </a:moveTo>
                  <a:cubicBezTo>
                    <a:pt x="4278" y="3977"/>
                    <a:pt x="4303" y="4002"/>
                    <a:pt x="4326" y="4028"/>
                  </a:cubicBezTo>
                  <a:cubicBezTo>
                    <a:pt x="4322" y="3963"/>
                    <a:pt x="4306" y="3898"/>
                    <a:pt x="4274" y="3836"/>
                  </a:cubicBezTo>
                  <a:cubicBezTo>
                    <a:pt x="4185" y="3660"/>
                    <a:pt x="4002" y="3562"/>
                    <a:pt x="3817" y="3572"/>
                  </a:cubicBezTo>
                  <a:cubicBezTo>
                    <a:pt x="3961" y="3708"/>
                    <a:pt x="4108" y="3838"/>
                    <a:pt x="4251" y="3955"/>
                  </a:cubicBezTo>
                  <a:close/>
                  <a:moveTo>
                    <a:pt x="2166" y="3709"/>
                  </a:moveTo>
                  <a:cubicBezTo>
                    <a:pt x="1831" y="3677"/>
                    <a:pt x="1500" y="3627"/>
                    <a:pt x="1233" y="3572"/>
                  </a:cubicBezTo>
                  <a:cubicBezTo>
                    <a:pt x="971" y="3518"/>
                    <a:pt x="715" y="3687"/>
                    <a:pt x="661" y="3949"/>
                  </a:cubicBezTo>
                  <a:cubicBezTo>
                    <a:pt x="607" y="4211"/>
                    <a:pt x="776" y="4467"/>
                    <a:pt x="1038" y="4521"/>
                  </a:cubicBezTo>
                  <a:cubicBezTo>
                    <a:pt x="1255" y="4566"/>
                    <a:pt x="2025" y="4712"/>
                    <a:pt x="2789" y="4712"/>
                  </a:cubicBezTo>
                  <a:cubicBezTo>
                    <a:pt x="2905" y="4712"/>
                    <a:pt x="3022" y="4709"/>
                    <a:pt x="3136" y="4701"/>
                  </a:cubicBezTo>
                  <a:cubicBezTo>
                    <a:pt x="2859" y="4456"/>
                    <a:pt x="2488" y="4103"/>
                    <a:pt x="2166" y="3709"/>
                  </a:cubicBezTo>
                  <a:close/>
                  <a:moveTo>
                    <a:pt x="3615" y="3014"/>
                  </a:moveTo>
                  <a:cubicBezTo>
                    <a:pt x="3889" y="2301"/>
                    <a:pt x="4029" y="1529"/>
                    <a:pt x="4065" y="1310"/>
                  </a:cubicBezTo>
                  <a:cubicBezTo>
                    <a:pt x="4108" y="1046"/>
                    <a:pt x="3929" y="797"/>
                    <a:pt x="3666" y="754"/>
                  </a:cubicBezTo>
                  <a:cubicBezTo>
                    <a:pt x="3402" y="710"/>
                    <a:pt x="3152" y="889"/>
                    <a:pt x="3109" y="1153"/>
                  </a:cubicBezTo>
                  <a:cubicBezTo>
                    <a:pt x="3065" y="1421"/>
                    <a:pt x="2969" y="1965"/>
                    <a:pt x="2878" y="2288"/>
                  </a:cubicBezTo>
                  <a:cubicBezTo>
                    <a:pt x="2995" y="2897"/>
                    <a:pt x="3253" y="2998"/>
                    <a:pt x="3480" y="3333"/>
                  </a:cubicBezTo>
                  <a:cubicBezTo>
                    <a:pt x="3529" y="3229"/>
                    <a:pt x="3574" y="3122"/>
                    <a:pt x="3615" y="3014"/>
                  </a:cubicBezTo>
                  <a:close/>
                </a:path>
              </a:pathLst>
            </a:custGeom>
            <a:solidFill>
              <a:schemeClr val="accent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160462" y="1638300"/>
            <a:ext cx="6823075" cy="1203325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感谢您的观看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819" name="内容占位符 2"/>
          <p:cNvSpPr>
            <a:spLocks noGrp="1" noChangeArrowheads="1"/>
          </p:cNvSpPr>
          <p:nvPr>
            <p:ph sz="quarter" idx="13"/>
            <p:custDataLst>
              <p:tags r:id="rId2"/>
            </p:custDataLst>
          </p:nvPr>
        </p:nvSpPr>
        <p:spPr>
          <a:xfrm>
            <a:off x="1160462" y="3429000"/>
            <a:ext cx="6823075" cy="538163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WATCHING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4250228"/>
            <a:ext cx="3264131" cy="21696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4"/>
    </p:custData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内容占位符 2"/>
          <p:cNvSpPr>
            <a:spLocks noGrp="1" noChangeArrowheads="1"/>
          </p:cNvSpPr>
          <p:nvPr>
            <p:ph sz="half" idx="1"/>
            <p:custDataLst>
              <p:tags r:id="rId1"/>
            </p:custDataLst>
          </p:nvPr>
        </p:nvSpPr>
        <p:spPr>
          <a:xfrm>
            <a:off x="109334" y="687062"/>
            <a:ext cx="11711878" cy="6087314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</a:rPr>
              <a:t>   一般情况：</a:t>
            </a: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800" b="1" dirty="0">
                <a:solidFill>
                  <a:schemeClr val="tx2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zh-CN" altLang="en-US" sz="16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患者陈</a:t>
            </a:r>
            <a:r>
              <a:rPr lang="en-US" altLang="zh-CN" sz="16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XX</a:t>
            </a:r>
            <a:r>
              <a:rPr lang="zh-CN" altLang="en-US" sz="16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，男，</a:t>
            </a:r>
            <a:r>
              <a:rPr lang="en-US" altLang="zh-CN" sz="16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61</a:t>
            </a:r>
            <a:r>
              <a:rPr lang="zh-CN" altLang="en-US" sz="1600" dirty="0" smtClean="0">
                <a:latin typeface="微软雅黑" panose="020B0503020204020204" pitchFamily="34" charset="-122"/>
                <a:cs typeface="Times New Roman" panose="02020603050405020304" pitchFamily="18" charset="0"/>
              </a:rPr>
              <a:t>岁</a:t>
            </a:r>
            <a:endParaRPr lang="en-US" sz="1600" dirty="0">
              <a:latin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</a:rPr>
              <a:t>   病例特点：</a:t>
            </a: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648970" lvl="1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微软雅黑" panose="020B0503020204020204" pitchFamily="34" charset="-122"/>
              </a:rPr>
              <a:t>主诉</a:t>
            </a:r>
            <a:r>
              <a:rPr lang="zh-CN" altLang="en-US" sz="1600" dirty="0" smtClean="0">
                <a:latin typeface="微软雅黑" panose="020B0503020204020204" pitchFamily="34" charset="-122"/>
              </a:rPr>
              <a:t>：反复活动后气促</a:t>
            </a:r>
            <a:r>
              <a:rPr lang="en-US" altLang="zh-CN" sz="1600" dirty="0" smtClean="0">
                <a:latin typeface="微软雅黑" panose="020B0503020204020204" pitchFamily="34" charset="-122"/>
              </a:rPr>
              <a:t>3</a:t>
            </a:r>
            <a:r>
              <a:rPr lang="zh-CN" altLang="en-US" sz="1600" dirty="0" smtClean="0">
                <a:latin typeface="微软雅黑" panose="020B0503020204020204" pitchFamily="34" charset="-122"/>
              </a:rPr>
              <a:t>个月</a:t>
            </a:r>
            <a:endParaRPr lang="en-US" altLang="zh-CN" sz="1600" dirty="0">
              <a:latin typeface="微软雅黑" panose="020B0503020204020204" pitchFamily="34" charset="-122"/>
            </a:endParaRPr>
          </a:p>
          <a:p>
            <a:pPr marL="648970" lvl="1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</a:rPr>
              <a:t>现病史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：患者于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个月前无明显诱因出现活动后气促，休息后可缓解。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1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周前患者症状加重，出现夜间阵发性呼吸困难，遂就诊于我院，检查示：检查意见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: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室间隔缺损修补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+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右冠窦窦瘤切除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+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主动脉瓣置换术后，主动脉瓣人工机械瓣功能良好 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CRTD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植入术后 双房、左室扩大，左室收缩功能明显减低 重度二尖瓣返流    重度三尖瓣返流    重度肺动脉瓣返流，现为进一步治疗收住我科。起病以来，患者精神好，睡眠好，食欲正常，二便正常，体力、体重无明显变化。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marL="648970" lvl="1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marL="648970" lvl="1" indent="-285750" algn="just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</a:endParaRPr>
          </a:p>
          <a:p>
            <a:pPr marL="628650" lvl="1" indent="-265430" algn="just">
              <a:lnSpc>
                <a:spcPct val="200000"/>
              </a:lnSpc>
              <a:buNone/>
            </a:pPr>
            <a:endParaRPr lang="zh-CN" altLang="en-US" sz="1600" dirty="0">
              <a:latin typeface="微软雅黑" panose="020B0503020204020204" pitchFamily="34" charset="-122"/>
            </a:endParaRPr>
          </a:p>
          <a:p>
            <a:pPr marL="628650" lvl="1" indent="-265430" algn="just">
              <a:lnSpc>
                <a:spcPct val="200000"/>
              </a:lnSpc>
              <a:buNone/>
            </a:pP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039461" y="119383"/>
            <a:ext cx="2617084" cy="495761"/>
            <a:chOff x="1380050" y="1818298"/>
            <a:chExt cx="2351336" cy="405375"/>
          </a:xfrm>
          <a:solidFill>
            <a:schemeClr val="tx2"/>
          </a:solidFill>
        </p:grpSpPr>
        <p:sp>
          <p:nvSpPr>
            <p:cNvPr id="31" name="矩形 30"/>
            <p:cNvSpPr/>
            <p:nvPr/>
          </p:nvSpPr>
          <p:spPr bwMode="auto">
            <a:xfrm>
              <a:off x="1380050" y="1818298"/>
              <a:ext cx="2351336" cy="3976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85800">
                <a:defRPr/>
              </a:pPr>
              <a:r>
                <a:rPr lang="zh-CN" alt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病史简介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30" name="直接连接符 13"/>
            <p:cNvCxnSpPr/>
            <p:nvPr/>
          </p:nvCxnSpPr>
          <p:spPr>
            <a:xfrm flipV="1">
              <a:off x="1380050" y="2215968"/>
              <a:ext cx="2345867" cy="7704"/>
            </a:xfrm>
            <a:prstGeom prst="line">
              <a:avLst/>
            </a:prstGeom>
            <a:grp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内容占位符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2740" y="4859678"/>
            <a:ext cx="11711878" cy="17671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anchor="t" anchorCtr="0" compatLnSpc="1"/>
          <a:lstStyle>
            <a:lvl1pPr marL="228600" indent="-228600" algn="l" rtl="0" eaLnBrk="0" fontAlgn="base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endParaRPr lang="en-US" altLang="zh-CN" b="1" dirty="0" smtClean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zh-CN" altLang="en-US" b="1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 既往</a:t>
            </a:r>
            <a:r>
              <a:rPr lang="zh-CN" altLang="en-US" b="1" dirty="0">
                <a:solidFill>
                  <a:schemeClr val="tx2"/>
                </a:solidFill>
                <a:latin typeface="微软雅黑" panose="020B0503020204020204" pitchFamily="34" charset="-122"/>
              </a:rPr>
              <a:t>史、个人史</a:t>
            </a:r>
            <a:endParaRPr lang="en-US" altLang="zh-CN" b="1" dirty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有高血压病史；于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2004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年行室间隔缺损修补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+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右冠窦窦瘤切除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+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主动脉瓣置换术；于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2015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年行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CRTD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</a:rPr>
              <a:t>置入术。</a:t>
            </a:r>
            <a:endParaRPr lang="en-US" altLang="zh-CN" sz="1600" dirty="0"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内容占位符 2"/>
          <p:cNvSpPr>
            <a:spLocks noGrp="1" noChangeArrowheads="1"/>
          </p:cNvSpPr>
          <p:nvPr>
            <p:ph sz="half" idx="1"/>
            <p:custDataLst>
              <p:tags r:id="rId1"/>
            </p:custDataLst>
          </p:nvPr>
        </p:nvSpPr>
        <p:spPr>
          <a:xfrm>
            <a:off x="493340" y="738737"/>
            <a:ext cx="4414219" cy="531923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zh-CN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术前心电图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(2025-06-04)</a:t>
            </a: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39461" y="119383"/>
            <a:ext cx="2617084" cy="495761"/>
            <a:chOff x="1380050" y="1818298"/>
            <a:chExt cx="2351336" cy="405375"/>
          </a:xfrm>
          <a:solidFill>
            <a:schemeClr val="tx2"/>
          </a:solidFill>
        </p:grpSpPr>
        <p:sp>
          <p:nvSpPr>
            <p:cNvPr id="6" name="矩形 5"/>
            <p:cNvSpPr/>
            <p:nvPr/>
          </p:nvSpPr>
          <p:spPr bwMode="auto">
            <a:xfrm>
              <a:off x="1380050" y="1818298"/>
              <a:ext cx="2351336" cy="3976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85800">
                <a:defRPr/>
              </a:pPr>
              <a:r>
                <a:rPr lang="zh-CN" alt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辅助检查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7" name="直接连接符 13"/>
            <p:cNvCxnSpPr/>
            <p:nvPr/>
          </p:nvCxnSpPr>
          <p:spPr>
            <a:xfrm flipV="1">
              <a:off x="1380050" y="2215968"/>
              <a:ext cx="2345867" cy="7704"/>
            </a:xfrm>
            <a:prstGeom prst="line">
              <a:avLst/>
            </a:prstGeom>
            <a:grp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0947" y="1319029"/>
            <a:ext cx="8140182" cy="5286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内容占位符 2"/>
          <p:cNvSpPr>
            <a:spLocks noGrp="1" noChangeArrowheads="1"/>
          </p:cNvSpPr>
          <p:nvPr>
            <p:ph sz="half" idx="1"/>
            <p:custDataLst>
              <p:tags r:id="rId1"/>
            </p:custDataLst>
          </p:nvPr>
        </p:nvSpPr>
        <p:spPr>
          <a:xfrm>
            <a:off x="367468" y="1153679"/>
            <a:ext cx="4110263" cy="5284827"/>
          </a:xfrm>
        </p:spPr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术前心脏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 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2025-05-30</a:t>
            </a:r>
            <a:r>
              <a:rPr lang="en-US" altLang="zh-CN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b="1" dirty="0">
              <a:solidFill>
                <a:schemeClr val="tx2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FF0000"/>
                </a:solidFill>
              </a:rPr>
              <a:t>室间隔缺损修补</a:t>
            </a:r>
            <a:r>
              <a:rPr lang="en-US" altLang="zh-CN" sz="1600" dirty="0" smtClean="0">
                <a:solidFill>
                  <a:srgbClr val="FF0000"/>
                </a:solidFill>
              </a:rPr>
              <a:t>+</a:t>
            </a:r>
            <a:r>
              <a:rPr lang="zh-CN" altLang="en-US" sz="1600" dirty="0" smtClean="0">
                <a:solidFill>
                  <a:srgbClr val="FF0000"/>
                </a:solidFill>
              </a:rPr>
              <a:t>右冠窦窦瘤切除</a:t>
            </a:r>
            <a:r>
              <a:rPr lang="en-US" altLang="zh-CN" sz="1600" dirty="0" smtClean="0">
                <a:solidFill>
                  <a:srgbClr val="FF0000"/>
                </a:solidFill>
              </a:rPr>
              <a:t>+</a:t>
            </a:r>
            <a:r>
              <a:rPr lang="zh-CN" altLang="en-US" sz="1600" dirty="0" smtClean="0">
                <a:solidFill>
                  <a:srgbClr val="FF0000"/>
                </a:solidFill>
              </a:rPr>
              <a:t>主动脉瓣置换术后，主动脉瓣人工机械瓣功能良好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1600" dirty="0" smtClean="0">
                <a:solidFill>
                  <a:srgbClr val="FF0000"/>
                </a:solidFill>
              </a:rPr>
              <a:t>CRTD</a:t>
            </a:r>
            <a:r>
              <a:rPr lang="zh-CN" altLang="en-US" sz="1600" dirty="0" smtClean="0">
                <a:solidFill>
                  <a:srgbClr val="FF0000"/>
                </a:solidFill>
              </a:rPr>
              <a:t>植入术后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FF0000"/>
                </a:solidFill>
              </a:rPr>
              <a:t>双房、左室扩大，左室收缩功能明显减低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FF0000"/>
                </a:solidFill>
              </a:rPr>
              <a:t>重度二尖瓣返流    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FF0000"/>
                </a:solidFill>
              </a:rPr>
              <a:t>重度三尖瓣返流    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FF0000"/>
                </a:solidFill>
              </a:rPr>
              <a:t>重度肺动脉瓣返流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FF0000"/>
                </a:solidFill>
              </a:rPr>
              <a:t>轻度肺高压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600" dirty="0" smtClean="0">
                <a:solidFill>
                  <a:srgbClr val="FF0000"/>
                </a:solidFill>
              </a:rPr>
              <a:t>升主动脉增宽</a:t>
            </a:r>
            <a:endParaRPr lang="en-US" altLang="zh-CN" sz="1400" dirty="0" smtClean="0">
              <a:solidFill>
                <a:srgbClr val="FF0000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39461" y="119383"/>
            <a:ext cx="2617084" cy="495761"/>
            <a:chOff x="1380050" y="1818298"/>
            <a:chExt cx="2351336" cy="405375"/>
          </a:xfrm>
          <a:solidFill>
            <a:schemeClr val="tx2"/>
          </a:solidFill>
        </p:grpSpPr>
        <p:sp>
          <p:nvSpPr>
            <p:cNvPr id="3" name="矩形 2"/>
            <p:cNvSpPr/>
            <p:nvPr/>
          </p:nvSpPr>
          <p:spPr bwMode="auto">
            <a:xfrm>
              <a:off x="1380050" y="1818298"/>
              <a:ext cx="2351336" cy="3976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85800">
                <a:defRPr/>
              </a:pPr>
              <a:r>
                <a:rPr lang="zh-CN" alt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辅助检查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" name="直接连接符 13"/>
            <p:cNvCxnSpPr/>
            <p:nvPr/>
          </p:nvCxnSpPr>
          <p:spPr>
            <a:xfrm flipV="1">
              <a:off x="1380050" y="2215968"/>
              <a:ext cx="2345867" cy="7704"/>
            </a:xfrm>
            <a:prstGeom prst="line">
              <a:avLst/>
            </a:prstGeom>
            <a:grp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27813" y="197778"/>
            <a:ext cx="7210425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019" y="772006"/>
            <a:ext cx="6536054" cy="5889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0000" tIns="46800" rIns="90000" bIns="46800" numCol="1" anchor="t" anchorCtr="0" compatLnSpc="1"/>
          <a:lstStyle>
            <a:lvl1pPr marL="228600" indent="-228600" algn="l" rtl="0" eaLnBrk="0" fontAlgn="base" hangingPunct="0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8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404040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主动脉全程</a:t>
            </a: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CTA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solidFill>
                  <a:schemeClr val="tx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2025-06-05</a:t>
            </a:r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39461" y="119383"/>
            <a:ext cx="2617084" cy="495761"/>
            <a:chOff x="1380050" y="1818298"/>
            <a:chExt cx="2351336" cy="405375"/>
          </a:xfrm>
          <a:solidFill>
            <a:schemeClr val="tx2"/>
          </a:solidFill>
        </p:grpSpPr>
        <p:sp>
          <p:nvSpPr>
            <p:cNvPr id="8" name="矩形 7"/>
            <p:cNvSpPr/>
            <p:nvPr/>
          </p:nvSpPr>
          <p:spPr bwMode="auto">
            <a:xfrm>
              <a:off x="1380050" y="1818298"/>
              <a:ext cx="2351336" cy="3976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85800">
                <a:defRPr/>
              </a:pPr>
              <a:r>
                <a:rPr lang="zh-CN" alt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辅助检查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9" name="直接连接符 13"/>
            <p:cNvCxnSpPr/>
            <p:nvPr/>
          </p:nvCxnSpPr>
          <p:spPr>
            <a:xfrm flipV="1">
              <a:off x="1380050" y="2215968"/>
              <a:ext cx="2345867" cy="7704"/>
            </a:xfrm>
            <a:prstGeom prst="line">
              <a:avLst/>
            </a:prstGeom>
            <a:grp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7930" y="1526955"/>
            <a:ext cx="2223726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0904" y="1527286"/>
            <a:ext cx="2054864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59685" y="3371215"/>
            <a:ext cx="224091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41606" y="3380276"/>
            <a:ext cx="2126174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0025" y="3371850"/>
            <a:ext cx="231838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6917" y="1527364"/>
            <a:ext cx="2311686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009130" y="1967865"/>
            <a:ext cx="5114925" cy="1900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9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2"/>
          <p:cNvSpPr>
            <a:spLocks noGrp="1" noChangeArrowheads="1"/>
          </p:cNvSpPr>
          <p:nvPr>
            <p:ph sz="half" idx="1"/>
            <p:custDataLst>
              <p:tags r:id="rId1"/>
            </p:custDataLst>
          </p:nvPr>
        </p:nvSpPr>
        <p:spPr>
          <a:xfrm>
            <a:off x="844447" y="2146690"/>
            <a:ext cx="10779551" cy="2564619"/>
          </a:xfrm>
        </p:spPr>
        <p:txBody>
          <a:bodyPr/>
          <a:lstStyle/>
          <a:p>
            <a:pPr marL="706120" lvl="1" indent="-342900">
              <a:lnSpc>
                <a:spcPct val="150000"/>
              </a:lnSpc>
              <a:buClrTx/>
              <a:buSzTx/>
              <a:buAutoNum type="arabicPeriod"/>
            </a:pPr>
            <a:r>
              <a:rPr lang="zh-CN" altLang="en-US" sz="1600" b="1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心力衰竭</a:t>
            </a:r>
            <a:endParaRPr lang="en-US" altLang="zh-CN" sz="1600" b="1" dirty="0" smtClean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706120" lvl="1" indent="-342900">
              <a:lnSpc>
                <a:spcPct val="150000"/>
              </a:lnSpc>
              <a:buClrTx/>
              <a:buSzTx/>
              <a:buAutoNum type="arabicPeriod"/>
            </a:pPr>
            <a:r>
              <a:rPr lang="zh-CN" altLang="en-US" sz="1600" b="1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扩张型心肌病</a:t>
            </a:r>
            <a:endParaRPr lang="en-US" altLang="zh-CN" sz="1600" b="1" dirty="0" smtClean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706120" lvl="1" indent="-342900">
              <a:lnSpc>
                <a:spcPct val="150000"/>
              </a:lnSpc>
              <a:buClrTx/>
              <a:buSzTx/>
              <a:buAutoNum type="arabicPeriod"/>
            </a:pPr>
            <a:r>
              <a:rPr lang="zh-CN" altLang="en-US" sz="1600" b="1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室间隔缺损修补术后</a:t>
            </a:r>
            <a:endParaRPr lang="en-US" altLang="zh-CN" sz="1600" b="1" dirty="0" smtClean="0">
              <a:solidFill>
                <a:schemeClr val="tx2"/>
              </a:solidFill>
              <a:latin typeface="微软雅黑" panose="020B0503020204020204" pitchFamily="34" charset="-122"/>
            </a:endParaRPr>
          </a:p>
          <a:p>
            <a:pPr marL="706120" lvl="1" indent="-342900">
              <a:lnSpc>
                <a:spcPct val="150000"/>
              </a:lnSpc>
              <a:buClrTx/>
              <a:buSzTx/>
              <a:buAutoNum type="arabicPeriod"/>
            </a:pPr>
            <a:r>
              <a:rPr lang="zh-CN" altLang="en-US" sz="1600" b="1" dirty="0" smtClean="0">
                <a:solidFill>
                  <a:schemeClr val="tx2"/>
                </a:solidFill>
                <a:latin typeface="微软雅黑" panose="020B0503020204020204" pitchFamily="34" charset="-122"/>
              </a:rPr>
              <a:t>主动脉瓣机械瓣置换状态</a:t>
            </a:r>
            <a:endParaRPr lang="en-US" altLang="zh-CN" sz="1600" b="1" dirty="0" smtClean="0">
              <a:solidFill>
                <a:schemeClr val="tx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39461" y="119383"/>
            <a:ext cx="2617084" cy="495761"/>
            <a:chOff x="1380050" y="1818298"/>
            <a:chExt cx="2351336" cy="405375"/>
          </a:xfrm>
          <a:solidFill>
            <a:schemeClr val="tx2"/>
          </a:solidFill>
        </p:grpSpPr>
        <p:sp>
          <p:nvSpPr>
            <p:cNvPr id="3" name="矩形 2"/>
            <p:cNvSpPr/>
            <p:nvPr/>
          </p:nvSpPr>
          <p:spPr bwMode="auto">
            <a:xfrm>
              <a:off x="1380050" y="1818298"/>
              <a:ext cx="2351336" cy="3976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85800">
                <a:defRPr/>
              </a:pPr>
              <a:r>
                <a:rPr lang="zh-CN" alt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术前诊断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" name="直接连接符 13"/>
            <p:cNvCxnSpPr/>
            <p:nvPr/>
          </p:nvCxnSpPr>
          <p:spPr>
            <a:xfrm flipV="1">
              <a:off x="1380050" y="2215968"/>
              <a:ext cx="2345867" cy="7704"/>
            </a:xfrm>
            <a:prstGeom prst="line">
              <a:avLst/>
            </a:prstGeom>
            <a:grp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39459" y="119384"/>
            <a:ext cx="5248324" cy="495763"/>
            <a:chOff x="1380049" y="1818296"/>
            <a:chExt cx="2697670" cy="405376"/>
          </a:xfrm>
          <a:solidFill>
            <a:schemeClr val="tx2"/>
          </a:solidFill>
        </p:grpSpPr>
        <p:sp>
          <p:nvSpPr>
            <p:cNvPr id="3" name="矩形 2"/>
            <p:cNvSpPr/>
            <p:nvPr/>
          </p:nvSpPr>
          <p:spPr bwMode="auto">
            <a:xfrm>
              <a:off x="1380049" y="1818296"/>
              <a:ext cx="2697670" cy="39767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85800">
                <a:defRPr/>
              </a:pPr>
              <a:r>
                <a:rPr lang="zh-CN" altLang="en-US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手术记录</a:t>
              </a:r>
              <a:r>
                <a:rPr lang="en-US" altLang="zh-CN" sz="3200" b="1" spc="3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2025.06.17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4" name="直接连接符 13"/>
            <p:cNvCxnSpPr/>
            <p:nvPr/>
          </p:nvCxnSpPr>
          <p:spPr>
            <a:xfrm flipV="1">
              <a:off x="1380050" y="2215968"/>
              <a:ext cx="2345867" cy="7704"/>
            </a:xfrm>
            <a:prstGeom prst="line">
              <a:avLst/>
            </a:prstGeom>
            <a:grpFill/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15022" y="4117944"/>
            <a:ext cx="6315075" cy="273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160" y="688975"/>
            <a:ext cx="6191250" cy="3467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术后情况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早期</a:t>
            </a:r>
            <a:endParaRPr lang="zh-CN" altLang="en-US" dirty="0" smtClean="0"/>
          </a:p>
        </p:txBody>
      </p:sp>
      <p:sp>
        <p:nvSpPr>
          <p:cNvPr id="12" name="圆角矩形 11"/>
          <p:cNvSpPr/>
          <p:nvPr>
            <p:custDataLst>
              <p:tags r:id="rId1"/>
            </p:custDataLst>
          </p:nvPr>
        </p:nvSpPr>
        <p:spPr>
          <a:xfrm>
            <a:off x="696278" y="1813560"/>
            <a:ext cx="10799445" cy="2279650"/>
          </a:xfrm>
          <a:prstGeom prst="roundRect">
            <a:avLst>
              <a:gd name="adj" fmla="val 9706"/>
            </a:avLst>
          </a:prstGeom>
          <a:solidFill>
            <a:schemeClr val="lt1">
              <a:lumMod val="100000"/>
              <a:alpha val="10000"/>
            </a:schemeClr>
          </a:solidFill>
          <a:ln>
            <a:gradFill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1">
                    <a:alpha val="60000"/>
                  </a:schemeClr>
                </a:gs>
              </a:gsLst>
              <a:lin ang="10740000" scaled="1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1007745" tIns="0" rIns="179705" bIns="107950" rtlCol="0" anchor="ctr"/>
          <a:p>
            <a:pPr marL="285750" indent="-285750" algn="l" fontAlgn="auto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D1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06.18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）：清醒，血流动力学稳定，</a:t>
            </a:r>
            <a:r>
              <a:rPr lang="zh-CN" altLang="en-US" sz="1600" dirty="0">
                <a:solidFill>
                  <a:srgbClr val="C00000"/>
                </a:solidFill>
                <a:sym typeface="+mn-ea"/>
              </a:rPr>
              <a:t>撤离呼吸机</a:t>
            </a:r>
            <a:endParaRPr lang="zh-CN" altLang="en-US" sz="1600" dirty="0">
              <a:solidFill>
                <a:srgbClr val="C00000"/>
              </a:solidFill>
              <a:sym typeface="+mn-ea"/>
            </a:endParaRPr>
          </a:p>
          <a:p>
            <a:pPr marL="742950" lvl="1" indent="-285750" algn="l" fontAlgn="auto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抗感染方案：舒普深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+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康替唑胺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+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伏立康唑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4" name="椭圆 13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1041718" y="2694941"/>
            <a:ext cx="517525" cy="517525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59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r>
              <a:rPr lang="en-US" altLang="zh-CN" sz="2200" dirty="0">
                <a:solidFill>
                  <a:srgbClr val="FFFFFF"/>
                </a:solidFill>
                <a:sym typeface="+mn-ea"/>
              </a:rPr>
              <a:t>1</a:t>
            </a:r>
            <a:endParaRPr lang="en-US" altLang="zh-CN" sz="2200" dirty="0">
              <a:solidFill>
                <a:srgbClr val="FFFFFF"/>
              </a:solidFill>
              <a:sym typeface="+mn-ea"/>
            </a:endParaRP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696278" y="4253866"/>
            <a:ext cx="10799445" cy="2279650"/>
          </a:xfrm>
          <a:prstGeom prst="roundRect">
            <a:avLst>
              <a:gd name="adj" fmla="val 9706"/>
            </a:avLst>
          </a:prstGeom>
          <a:solidFill>
            <a:schemeClr val="lt1">
              <a:lumMod val="100000"/>
              <a:alpha val="10000"/>
            </a:schemeClr>
          </a:solidFill>
          <a:ln>
            <a:gradFill>
              <a:gsLst>
                <a:gs pos="0">
                  <a:schemeClr val="accent2">
                    <a:alpha val="70000"/>
                  </a:schemeClr>
                </a:gs>
                <a:gs pos="100000">
                  <a:schemeClr val="accent2">
                    <a:alpha val="60000"/>
                  </a:schemeClr>
                </a:gs>
              </a:gsLst>
              <a:lin ang="10740000" scaled="1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1007745" tIns="0" rIns="179705" bIns="107950" rtlCol="0" anchor="ctr"/>
          <a:p>
            <a:pPr marL="285750" indent="-285750" algn="l" fontAlgn="auto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D2-D5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06.19-06.22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）：少尿，肌酐进行性升高，</a:t>
            </a:r>
            <a:r>
              <a:rPr lang="en-US" altLang="zh-CN" sz="1600" dirty="0">
                <a:solidFill>
                  <a:srgbClr val="C00000"/>
                </a:solidFill>
                <a:sym typeface="+mn-ea"/>
              </a:rPr>
              <a:t>CRRT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，继续抗排斥、抗感染治疗；漂浮导管：</a:t>
            </a:r>
            <a:r>
              <a:rPr lang="zh-CN" altLang="en-US" sz="1600" dirty="0">
                <a:solidFill>
                  <a:srgbClr val="C00000"/>
                </a:solidFill>
                <a:sym typeface="+mn-ea"/>
              </a:rPr>
              <a:t>高排低阻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改变（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CO 5~6L/min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SVRI 1500~1900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）；血管活性药物：去甲肾上腺素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0.04~0.1ug/kg/min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，去氧肾上腺素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0.5ug/kg/min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5" name="椭圆 4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041718" y="5135246"/>
            <a:ext cx="517525" cy="517525"/>
          </a:xfrm>
          <a:prstGeom prst="ellipse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alpha val="59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rtlCol="0" anchor="ctr"/>
          <a:p>
            <a:pPr algn="ctr"/>
            <a:r>
              <a:rPr lang="en-US" altLang="zh-CN" sz="2200" dirty="0">
                <a:solidFill>
                  <a:srgbClr val="FFFFFF"/>
                </a:solidFill>
                <a:sym typeface="+mn-ea"/>
              </a:rPr>
              <a:t>2</a:t>
            </a:r>
            <a:endParaRPr lang="en-US" altLang="zh-CN" sz="2200" dirty="0">
              <a:solidFill>
                <a:srgbClr val="FFFFFF"/>
              </a:solidFill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KSO_WM_TEMPLATE_CATEGORY" val="custom"/>
  <p:tag name="KSO_WM_TEMPLATE_INDEX" val="20184636"/>
  <p:tag name="KSO_WM_UNIT_CLEAR" val="1"/>
  <p:tag name="KSO_WM_UNIT_TYPE" val="m_h_i"/>
  <p:tag name="KSO_WM_UNIT_INDEX" val="1_4_1"/>
  <p:tag name="KSO_WM_UNIT_ID" val="custom20184636_10*m_h_i*1_4_1"/>
  <p:tag name="KSO_WM_UNIT_LAYERLEVEL" val="1_1_1"/>
  <p:tag name="KSO_WM_DIAGRAM_GROUP_CODE" val="m1-1"/>
  <p:tag name="KSO_WM_BEAUTIFY_FLAG" val="#wm#"/>
  <p:tag name="KSO_WM_TAG_VERSION" val="1.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TEMPLATE_CATEGORY" val="custom"/>
  <p:tag name="KSO_WM_TEMPLATE_INDEX" val="20184636"/>
  <p:tag name="KSO_WM_UNIT_CLEAR" val="1"/>
  <p:tag name="KSO_WM_UNIT_TYPE" val="m_h_i"/>
  <p:tag name="KSO_WM_UNIT_INDEX" val="1_2_1"/>
  <p:tag name="KSO_WM_UNIT_ID" val="custom20184636_10*m_h_i*1_2_1"/>
  <p:tag name="KSO_WM_UNIT_LAYERLEVEL" val="1_1_1"/>
  <p:tag name="KSO_WM_DIAGRAM_GROUP_CODE" val="m1-1"/>
  <p:tag name="KSO_WM_BEAUTIFY_FLAG" val="#wm#"/>
  <p:tag name="KSO_WM_TAG_VERSION" val="1.0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TEMPLATE_CATEGORY" val="custom"/>
  <p:tag name="KSO_WM_TEMPLATE_INDEX" val="20184636"/>
  <p:tag name="KSO_WM_TAG_VERSION" val="1.0"/>
  <p:tag name="KSO_WM_BEAUTIFY_FLAG" val="#wm#"/>
  <p:tag name="KSO_WM_UNIT_TYPE" val="m_h_f"/>
  <p:tag name="KSO_WM_UNIT_INDEX" val="1_2_1"/>
  <p:tag name="KSO_WM_UNIT_ID" val="custom20184636_10*m_h_f*1_2_1"/>
  <p:tag name="KSO_WM_UNIT_CLEAR" val="1"/>
  <p:tag name="KSO_WM_UNIT_LAYERLEVEL" val="1_1_1"/>
  <p:tag name="KSO_WM_UNIT_VALUE" val="40"/>
  <p:tag name="KSO_WM_UNIT_HIGHLIGHT" val="0"/>
  <p:tag name="KSO_WM_UNIT_COMPATIBLE" val="0"/>
  <p:tag name="KSO_WM_DIAGRAM_GROUP_CODE" val="m1-1"/>
  <p:tag name="KSO_WM_UNIT_PRESET_TEXT_INDEX" val="0"/>
  <p:tag name="KSO_WM_UNIT_PRESET_TEXT_LEN" val="9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TEMPLATE_CATEGORY" val="custom"/>
  <p:tag name="KSO_WM_TEMPLATE_INDEX" val="20184636"/>
  <p:tag name="KSO_WM_TAG_VERSION" val="1.0"/>
  <p:tag name="KSO_WM_BEAUTIFY_FLAG" val="#wm#"/>
  <p:tag name="KSO_WM_UNIT_TYPE" val="m_h_f"/>
  <p:tag name="KSO_WM_UNIT_INDEX" val="1_4_1"/>
  <p:tag name="KSO_WM_UNIT_ID" val="custom20184636_10*m_h_f*1_4_1"/>
  <p:tag name="KSO_WM_UNIT_CLEAR" val="1"/>
  <p:tag name="KSO_WM_UNIT_LAYERLEVEL" val="1_1_1"/>
  <p:tag name="KSO_WM_UNIT_VALUE" val="40"/>
  <p:tag name="KSO_WM_UNIT_HIGHLIGHT" val="0"/>
  <p:tag name="KSO_WM_UNIT_COMPATIBLE" val="0"/>
  <p:tag name="KSO_WM_DIAGRAM_GROUP_CODE" val="m1-1"/>
  <p:tag name="KSO_WM_UNIT_PRESET_TEXT_INDEX" val="0"/>
  <p:tag name="KSO_WM_UNIT_PRESET_TEXT_LEN" val="9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TEMPLATE_CATEGORY" val="custom"/>
  <p:tag name="KSO_WM_TEMPLATE_INDEX" val="20184636"/>
  <p:tag name="KSO_WM_TAG_VERSION" val="1.0"/>
  <p:tag name="KSO_WM_BEAUTIFY_FLAG" val="#wm#"/>
  <p:tag name="KSO_WM_UNIT_TYPE" val="m_h_f"/>
  <p:tag name="KSO_WM_UNIT_INDEX" val="1_1_1"/>
  <p:tag name="KSO_WM_UNIT_ID" val="custom20184636_10*m_h_f*1_1_1"/>
  <p:tag name="KSO_WM_UNIT_CLEAR" val="1"/>
  <p:tag name="KSO_WM_UNIT_LAYERLEVEL" val="1_1_1"/>
  <p:tag name="KSO_WM_UNIT_VALUE" val="40"/>
  <p:tag name="KSO_WM_UNIT_HIGHLIGHT" val="0"/>
  <p:tag name="KSO_WM_UNIT_COMPATIBLE" val="0"/>
  <p:tag name="KSO_WM_DIAGRAM_GROUP_CODE" val="m1-1"/>
  <p:tag name="KSO_WM_UNIT_PRESET_TEXT_INDEX" val="0"/>
  <p:tag name="KSO_WM_UNIT_PRESET_TEXT_LEN" val="9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TEMPLATE_CATEGORY" val="custom"/>
  <p:tag name="KSO_WM_TEMPLATE_INDEX" val="20184636"/>
  <p:tag name="KSO_WM_TAG_VERSION" val="1.0"/>
  <p:tag name="KSO_WM_BEAUTIFY_FLAG" val="#wm#"/>
  <p:tag name="KSO_WM_UNIT_TYPE" val="a"/>
  <p:tag name="KSO_WM_UNIT_INDEX" val="1"/>
  <p:tag name="KSO_WM_UNIT_ID" val="custom20184636_10*a*1"/>
  <p:tag name="KSO_WM_UNIT_CLEAR" val="1"/>
  <p:tag name="KSO_WM_UNIT_LAYERLEVEL" val="1"/>
  <p:tag name="KSO_WM_UNIT_VALUE" val="2"/>
  <p:tag name="KSO_WM_UNIT_ISCONTENTSTITLE" val="0"/>
  <p:tag name="KSO_WM_UNIT_HIGHLIGHT" val="0"/>
  <p:tag name="KSO_WM_UNIT_COMPATIBLE" val="1"/>
  <p:tag name="KSO_WM_UNIT_PRESET_TEXT" val="目录"/>
</p:tagLst>
</file>

<file path=ppt/tags/tag16.xml><?xml version="1.0" encoding="utf-8"?>
<p:tagLst xmlns:p="http://schemas.openxmlformats.org/presentationml/2006/main">
  <p:tag name="KSO_WM_TEMPLATE_CATEGORY" val="custom"/>
  <p:tag name="KSO_WM_TEMPLATE_INDEX" val="20184636"/>
  <p:tag name="KSO_WM_UNIT_CLEAR" val="1"/>
  <p:tag name="KSO_WM_UNIT_TYPE" val="m_h_i"/>
  <p:tag name="KSO_WM_UNIT_INDEX" val="1_1_1"/>
  <p:tag name="KSO_WM_UNIT_ID" val="custom20184636_10*m_h_i*1_1_1"/>
  <p:tag name="KSO_WM_UNIT_LAYERLEVEL" val="1_1_1"/>
  <p:tag name="KSO_WM_DIAGRAM_GROUP_CODE" val="m1-1"/>
  <p:tag name="KSO_WM_BEAUTIFY_FLAG" val="#wm#"/>
  <p:tag name="KSO_WM_TAG_VERSION" val="1.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TEMPLATE_CATEGORY" val="custom"/>
  <p:tag name="KSO_WM_TEMPLATE_INDEX" val="20184636"/>
  <p:tag name="KSO_WM_TAG_VERSION" val="1.0"/>
  <p:tag name="KSO_WM_BEAUTIFY_FLAG" val="#wm#"/>
  <p:tag name="KSO_WM_UNIT_TYPE" val="m_h_f"/>
  <p:tag name="KSO_WM_UNIT_INDEX" val="1_1_1"/>
  <p:tag name="KSO_WM_UNIT_ID" val="custom20184636_10*m_h_f*1_1_1"/>
  <p:tag name="KSO_WM_UNIT_CLEAR" val="1"/>
  <p:tag name="KSO_WM_UNIT_LAYERLEVEL" val="1_1_1"/>
  <p:tag name="KSO_WM_UNIT_VALUE" val="40"/>
  <p:tag name="KSO_WM_UNIT_HIGHLIGHT" val="0"/>
  <p:tag name="KSO_WM_UNIT_COMPATIBLE" val="0"/>
  <p:tag name="KSO_WM_DIAGRAM_GROUP_CODE" val="m1-1"/>
  <p:tag name="KSO_WM_UNIT_PRESET_TEXT_INDEX" val="0"/>
  <p:tag name="KSO_WM_UNIT_PRESET_TEXT_LEN" val="9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SLIDE_ID" val="custom20184636_10"/>
  <p:tag name="KSO_WM_SLIDE_INDEX" val="10"/>
  <p:tag name="KSO_WM_SLIDE_ITEM_CNT" val="5"/>
  <p:tag name="KSO_WM_SLIDE_LAYOUT" val="a_m"/>
  <p:tag name="KSO_WM_SLIDE_LAYOUT_CNT" val="1_1"/>
  <p:tag name="KSO_WM_SLIDE_TYPE" val="contents"/>
  <p:tag name="KSO_WM_BEAUTIFY_FLAG" val="#wm#"/>
  <p:tag name="KSO_WM_SLIDE_POSITION" val="261*138"/>
  <p:tag name="KSO_WM_SLIDE_SIZE" val="437*337"/>
  <p:tag name="KSO_WM_TEMPLATE_CATEGORY" val="custom"/>
  <p:tag name="KSO_WM_TEMPLATE_INDEX" val="20184636"/>
  <p:tag name="KSO_WM_DIAGRAM_GROUP_CODE" val="m1-1"/>
  <p:tag name="KSO_WM_TAG_VERSION" val="1.0"/>
</p:tagLst>
</file>

<file path=ppt/tags/tag19.xml><?xml version="1.0" encoding="utf-8"?>
<p:tagLst xmlns:p="http://schemas.openxmlformats.org/presentationml/2006/main">
  <p:tag name="KSO_WM_TEMPLATE_CATEGORY" val="custom"/>
  <p:tag name="KSO_WM_TEMPLATE_INDEX" val="20184636"/>
  <p:tag name="KSO_WM_TAG_VERSION" val="1.0"/>
  <p:tag name="KSO_WM_BEAUTIFY_FLAG" val="#wm#"/>
  <p:tag name="KSO_WM_UNIT_PRESET_TEXT_LEN" val="100"/>
  <p:tag name="KSO_WM_UNIT_PRESET_TEXT_INDEX" val="2"/>
  <p:tag name="KSO_WM_UNIT_CLEAR" val="0"/>
  <p:tag name="KSO_WM_UNIT_COMPATIBLE" val="0"/>
  <p:tag name="KSO_WM_UNIT_HIGHLIGHT" val="0"/>
  <p:tag name="KSO_WM_UNIT_VALUE" val="144"/>
  <p:tag name="KSO_WM_UNIT_LAYERLEVEL" val="1"/>
  <p:tag name="KSO_WM_UNIT_INDEX" val="1"/>
  <p:tag name="KSO_WM_UNIT_ID" val="custom20184636_3*f*1"/>
  <p:tag name="KSO_WM_UNIT_TYPE" val="f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KSO_WM_TEMPLATE_CATEGORY" val="custom"/>
  <p:tag name="KSO_WM_TEMPLATE_INDEX" val="20184636"/>
  <p:tag name="KSO_WM_TAG_VERSION" val="1.0"/>
  <p:tag name="KSO_WM_BEAUTIFY_FLAG" val="#wm#"/>
  <p:tag name="KSO_WM_UNIT_PRESET_TEXT_LEN" val="100"/>
  <p:tag name="KSO_WM_UNIT_PRESET_TEXT_INDEX" val="2"/>
  <p:tag name="KSO_WM_UNIT_CLEAR" val="0"/>
  <p:tag name="KSO_WM_UNIT_COMPATIBLE" val="0"/>
  <p:tag name="KSO_WM_UNIT_HIGHLIGHT" val="0"/>
  <p:tag name="KSO_WM_UNIT_VALUE" val="144"/>
  <p:tag name="KSO_WM_UNIT_LAYERLEVEL" val="1"/>
  <p:tag name="KSO_WM_UNIT_INDEX" val="1"/>
  <p:tag name="KSO_WM_UNIT_ID" val="custom20184636_3*f*1"/>
  <p:tag name="KSO_WM_UNIT_TYPE" val="f"/>
</p:tagLst>
</file>

<file path=ppt/tags/tag21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SLIDE_INDEX" val="3"/>
  <p:tag name="KSO_WM_SLIDE_ID" val="custom20184636_3"/>
  <p:tag name="KSO_WM_TAG_VERSION" val="1.0"/>
  <p:tag name="KSO_WM_TEMPLATE_INDEX" val="20184636"/>
  <p:tag name="KSO_WM_TEMPLATE_CATEGORY" val="custom"/>
</p:tagLst>
</file>

<file path=ppt/tags/tag22.xml><?xml version="1.0" encoding="utf-8"?>
<p:tagLst xmlns:p="http://schemas.openxmlformats.org/presentationml/2006/main">
  <p:tag name="KSO_WM_TEMPLATE_CATEGORY" val="custom"/>
  <p:tag name="KSO_WM_TEMPLATE_INDEX" val="20184636"/>
  <p:tag name="KSO_WM_TAG_VERSION" val="1.0"/>
  <p:tag name="KSO_WM_BEAUTIFY_FLAG" val="#wm#"/>
  <p:tag name="KSO_WM_UNIT_PRESET_TEXT_LEN" val="100"/>
  <p:tag name="KSO_WM_UNIT_PRESET_TEXT_INDEX" val="2"/>
  <p:tag name="KSO_WM_UNIT_CLEAR" val="0"/>
  <p:tag name="KSO_WM_UNIT_COMPATIBLE" val="0"/>
  <p:tag name="KSO_WM_UNIT_HIGHLIGHT" val="0"/>
  <p:tag name="KSO_WM_UNIT_VALUE" val="144"/>
  <p:tag name="KSO_WM_UNIT_LAYERLEVEL" val="1"/>
  <p:tag name="KSO_WM_UNIT_INDEX" val="1"/>
  <p:tag name="KSO_WM_UNIT_ID" val="custom20184636_3*f*1"/>
  <p:tag name="KSO_WM_UNIT_TYPE" val="f"/>
</p:tagLst>
</file>

<file path=ppt/tags/tag23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SLIDE_INDEX" val="3"/>
  <p:tag name="KSO_WM_SLIDE_ID" val="custom20184636_3"/>
  <p:tag name="KSO_WM_TAG_VERSION" val="1.0"/>
  <p:tag name="KSO_WM_TEMPLATE_INDEX" val="20184636"/>
  <p:tag name="KSO_WM_TEMPLATE_CATEGORY" val="custom"/>
</p:tagLst>
</file>

<file path=ppt/tags/tag24.xml><?xml version="1.0" encoding="utf-8"?>
<p:tagLst xmlns:p="http://schemas.openxmlformats.org/presentationml/2006/main">
  <p:tag name="KSO_WM_TEMPLATE_CATEGORY" val="custom"/>
  <p:tag name="KSO_WM_TEMPLATE_INDEX" val="20184636"/>
  <p:tag name="KSO_WM_TAG_VERSION" val="1.0"/>
  <p:tag name="KSO_WM_BEAUTIFY_FLAG" val="#wm#"/>
  <p:tag name="KSO_WM_UNIT_PRESET_TEXT_LEN" val="100"/>
  <p:tag name="KSO_WM_UNIT_PRESET_TEXT_INDEX" val="2"/>
  <p:tag name="KSO_WM_UNIT_CLEAR" val="0"/>
  <p:tag name="KSO_WM_UNIT_COMPATIBLE" val="0"/>
  <p:tag name="KSO_WM_UNIT_HIGHLIGHT" val="0"/>
  <p:tag name="KSO_WM_UNIT_VALUE" val="144"/>
  <p:tag name="KSO_WM_UNIT_LAYERLEVEL" val="1"/>
  <p:tag name="KSO_WM_UNIT_INDEX" val="1"/>
  <p:tag name="KSO_WM_UNIT_ID" val="custom20184636_3*f*1"/>
  <p:tag name="KSO_WM_UNIT_TYPE" val="f"/>
</p:tagLst>
</file>

<file path=ppt/tags/tag25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SLIDE_INDEX" val="3"/>
  <p:tag name="KSO_WM_SLIDE_ID" val="custom20184636_3"/>
  <p:tag name="KSO_WM_TAG_VERSION" val="1.0"/>
  <p:tag name="KSO_WM_TEMPLATE_INDEX" val="20184636"/>
  <p:tag name="KSO_WM_TEMPLATE_CATEGORY" val="custom"/>
</p:tagLst>
</file>

<file path=ppt/tags/tag26.xml><?xml version="1.0" encoding="utf-8"?>
<p:tagLst xmlns:p="http://schemas.openxmlformats.org/presentationml/2006/main">
  <p:tag name="KSO_WM_TEMPLATE_CATEGORY" val="custom"/>
  <p:tag name="KSO_WM_TEMPLATE_INDEX" val="20184636"/>
  <p:tag name="KSO_WM_TAG_VERSION" val="1.0"/>
  <p:tag name="KSO_WM_BEAUTIFY_FLAG" val="#wm#"/>
  <p:tag name="KSO_WM_UNIT_PRESET_TEXT_LEN" val="100"/>
  <p:tag name="KSO_WM_UNIT_PRESET_TEXT_INDEX" val="2"/>
  <p:tag name="KSO_WM_UNIT_CLEAR" val="0"/>
  <p:tag name="KSO_WM_UNIT_COMPATIBLE" val="0"/>
  <p:tag name="KSO_WM_UNIT_HIGHLIGHT" val="0"/>
  <p:tag name="KSO_WM_UNIT_VALUE" val="144"/>
  <p:tag name="KSO_WM_UNIT_LAYERLEVEL" val="1"/>
  <p:tag name="KSO_WM_UNIT_INDEX" val="1"/>
  <p:tag name="KSO_WM_UNIT_ID" val="custom20184636_3*f*1"/>
  <p:tag name="KSO_WM_UNIT_TYPE" val="f"/>
</p:tagLst>
</file>

<file path=ppt/tags/tag27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SLIDE_INDEX" val="3"/>
  <p:tag name="KSO_WM_SLIDE_ID" val="custom20184636_3"/>
  <p:tag name="KSO_WM_TAG_VERSION" val="1.0"/>
  <p:tag name="KSO_WM_TEMPLATE_INDEX" val="20184636"/>
  <p:tag name="KSO_WM_TEMPLATE_CATEGORY" val="custom"/>
</p:tagLst>
</file>

<file path=ppt/tags/tag28.xml><?xml version="1.0" encoding="utf-8"?>
<p:tagLst xmlns:p="http://schemas.openxmlformats.org/presentationml/2006/main">
  <p:tag name="KSO_WM_TEMPLATE_CATEGORY" val="custom"/>
  <p:tag name="KSO_WM_TEMPLATE_INDEX" val="20184636"/>
  <p:tag name="KSO_WM_TAG_VERSION" val="1.0"/>
  <p:tag name="KSO_WM_BEAUTIFY_FLAG" val="#wm#"/>
  <p:tag name="KSO_WM_UNIT_PRESET_TEXT_LEN" val="100"/>
  <p:tag name="KSO_WM_UNIT_PRESET_TEXT_INDEX" val="2"/>
  <p:tag name="KSO_WM_UNIT_CLEAR" val="0"/>
  <p:tag name="KSO_WM_UNIT_COMPATIBLE" val="0"/>
  <p:tag name="KSO_WM_UNIT_HIGHLIGHT" val="0"/>
  <p:tag name="KSO_WM_UNIT_VALUE" val="144"/>
  <p:tag name="KSO_WM_UNIT_LAYERLEVEL" val="1"/>
  <p:tag name="KSO_WM_UNIT_INDEX" val="1"/>
  <p:tag name="KSO_WM_UNIT_ID" val="custom20184636_3*f*1"/>
  <p:tag name="KSO_WM_UNIT_TYPE" val="f"/>
</p:tagLst>
</file>

<file path=ppt/tags/tag29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SLIDE_INDEX" val="3"/>
  <p:tag name="KSO_WM_SLIDE_ID" val="custom20184636_3"/>
  <p:tag name="KSO_WM_TAG_VERSION" val="1.0"/>
  <p:tag name="KSO_WM_TEMPLATE_INDEX" val="20184636"/>
  <p:tag name="KSO_WM_TEMPLATE_CATEGORY" val="custom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0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SLIDE_INDEX" val="3"/>
  <p:tag name="KSO_WM_SLIDE_ID" val="custom20184636_3"/>
  <p:tag name="KSO_WM_TAG_VERSION" val="1.0"/>
  <p:tag name="KSO_WM_TEMPLATE_INDEX" val="20184636"/>
  <p:tag name="KSO_WM_TEMPLATE_CATEGORY" val="custom"/>
</p:tagLst>
</file>

<file path=ppt/tags/tag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5151_1*l_h_f*1_1_1"/>
  <p:tag name="KSO_WM_TEMPLATE_CATEGORY" val="diagram"/>
  <p:tag name="KSO_WM_TEMPLATE_INDEX" val="20235151"/>
  <p:tag name="KSO_WM_UNIT_LAYERLEVEL" val="1_1_1"/>
  <p:tag name="KSO_WM_TAG_VERSION" val="3.0"/>
  <p:tag name="KSO_WM_BEAUTIFY_FLAG" val="#wm#"/>
  <p:tag name="KSO_WM_UNIT_TEXT_TYPE" val="1"/>
  <p:tag name="KSO_WM_DIAGRAM_MAX_ITEMCNT" val="12"/>
  <p:tag name="KSO_WM_DIAGRAM_MIN_ITEMCNT" val="2"/>
  <p:tag name="KSO_WM_DIAGRAM_VIRTUALLY_FRAME" val="{&quot;height&quot;:372.1499938964844,&quot;left&quot;:54.774993896484375,&quot;top&quot;:142.57500305175782,&quot;width&quot;:850.4500122070312}"/>
  <p:tag name="KSO_WM_DIAGRAM_COLOR_MATCH_VALUE" val="{&quot;shape&quot;:{&quot;fill&quot;:{&quot;solid&quot;:{&quot;brightness&quot;:0,&quot;colorType&quot;:1,&quot;foreColorIndex&quot;:2,&quot;transparency&quot;:0.8999999761581421},&quot;type&quot;:1},&quot;glow&quot;:{&quot;colorType&quot;:0},&quot;line&quot;:{&quot;gradient&quot;:[{&quot;brightness&quot;:0,&quot;colorType&quot;:1,&quot;foreColorIndex&quot;:5,&quot;pos&quot;:0,&quot;transparency&quot;:0.30000001192092896},{&quot;brightness&quot;:0,&quot;colorType&quot;:1,&quot;foreColorIndex&quot;:5,&quot;pos&quot;:1,&quot;transparency&quot;:0.400000005960464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82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"/>
  <p:tag name="KSO_WM_UNIT_FILL_TYPE" val="1"/>
  <p:tag name="KSO_WM_UNIT_FILL_FORE_SCHEMECOLOR_INDEX" val="2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5151_1*l_h_i*1_1_1"/>
  <p:tag name="KSO_WM_TEMPLATE_CATEGORY" val="diagram"/>
  <p:tag name="KSO_WM_TEMPLATE_INDEX" val="20235151"/>
  <p:tag name="KSO_WM_UNIT_LAYERLEVEL" val="1_1_1"/>
  <p:tag name="KSO_WM_TAG_VERSION" val="3.0"/>
  <p:tag name="KSO_WM_BEAUTIFY_FLAG" val="#wm#"/>
  <p:tag name="KSO_WM_DIAGRAM_MAX_ITEMCNT" val="12"/>
  <p:tag name="KSO_WM_DIAGRAM_MIN_ITEMCNT" val="2"/>
  <p:tag name="KSO_WM_DIAGRAM_VIRTUALLY_FRAME" val="{&quot;height&quot;:372.1499938964844,&quot;left&quot;:54.774993896484375,&quot;top&quot;:142.57500305175782,&quot;width&quot;:850.4500122070312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.4099999964237213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3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5151_1*l_h_f*1_2_1"/>
  <p:tag name="KSO_WM_TEMPLATE_CATEGORY" val="diagram"/>
  <p:tag name="KSO_WM_TEMPLATE_INDEX" val="20235151"/>
  <p:tag name="KSO_WM_UNIT_LAYERLEVEL" val="1_1_1"/>
  <p:tag name="KSO_WM_TAG_VERSION" val="3.0"/>
  <p:tag name="KSO_WM_BEAUTIFY_FLAG" val="#wm#"/>
  <p:tag name="KSO_WM_UNIT_TEXT_TYPE" val="1"/>
  <p:tag name="KSO_WM_DIAGRAM_MAX_ITEMCNT" val="12"/>
  <p:tag name="KSO_WM_DIAGRAM_MIN_ITEMCNT" val="2"/>
  <p:tag name="KSO_WM_DIAGRAM_VIRTUALLY_FRAME" val="{&quot;height&quot;:372.1499938964844,&quot;left&quot;:54.774993896484375,&quot;top&quot;:142.57500305175782,&quot;width&quot;:850.4500122070312}"/>
  <p:tag name="KSO_WM_DIAGRAM_COLOR_MATCH_VALUE" val="{&quot;shape&quot;:{&quot;fill&quot;:{&quot;solid&quot;:{&quot;brightness&quot;:0,&quot;colorType&quot;:1,&quot;foreColorIndex&quot;:2,&quot;transparency&quot;:0.8999999761581421},&quot;type&quot;:1},&quot;glow&quot;:{&quot;colorType&quot;:0},&quot;line&quot;:{&quot;gradient&quot;:[{&quot;brightness&quot;:0,&quot;colorType&quot;:1,&quot;foreColorIndex&quot;:5,&quot;pos&quot;:0,&quot;transparency&quot;:0.30000001192092896},{&quot;brightness&quot;:0,&quot;colorType&quot;:1,&quot;foreColorIndex&quot;:5,&quot;pos&quot;:1,&quot;transparency&quot;:0.400000005960464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82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"/>
  <p:tag name="KSO_WM_UNIT_FILL_TYPE" val="1"/>
  <p:tag name="KSO_WM_UNIT_FILL_FORE_SCHEMECOLOR_INDEX" val="2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5151_1*l_h_i*1_2_1"/>
  <p:tag name="KSO_WM_TEMPLATE_CATEGORY" val="diagram"/>
  <p:tag name="KSO_WM_TEMPLATE_INDEX" val="20235151"/>
  <p:tag name="KSO_WM_UNIT_LAYERLEVEL" val="1_1_1"/>
  <p:tag name="KSO_WM_TAG_VERSION" val="3.0"/>
  <p:tag name="KSO_WM_BEAUTIFY_FLAG" val="#wm#"/>
  <p:tag name="KSO_WM_DIAGRAM_MAX_ITEMCNT" val="12"/>
  <p:tag name="KSO_WM_DIAGRAM_MIN_ITEMCNT" val="2"/>
  <p:tag name="KSO_WM_DIAGRAM_VIRTUALLY_FRAME" val="{&quot;height&quot;:372.1499938964844,&quot;left&quot;:54.774993896484375,&quot;top&quot;:142.57500305175782,&quot;width&quot;:850.4500122070312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.4099999964237213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307_3*a*1"/>
  <p:tag name="KSO_WM_TEMPLATE_CATEGORY" val="diagram"/>
  <p:tag name="KSO_WM_TEMPLATE_INDEX" val="20231307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USESOURCEFORMAT_APPLY" val="1"/>
</p:tagLst>
</file>

<file path=ppt/tags/tag3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7_2*l_h_i*1_1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27891498647773,&quot;left&quot;:51.30000000000001,&quot;top&quot;:128.2105338324199,&quot;width&quot;:853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37.xml><?xml version="1.0" encoding="utf-8"?>
<p:tagLst xmlns:p="http://schemas.openxmlformats.org/presentationml/2006/main">
  <p:tag name="KSO_WM_DIAGRAM_VIRTUALLY_FRAME" val="{&quot;height&quot;:343.27891498647773,&quot;left&quot;:51.30000000000001,&quot;top&quot;:128.2105338324199,&quot;width&quot;:853.9}"/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7_2*l_h_f*1_1_1"/>
  <p:tag name="KSO_WM_TEMPLATE_CATEGORY" val="diagram"/>
  <p:tag name="KSO_WM_TEMPLATE_INDEX" val="20231307"/>
  <p:tag name="KSO_WM_UNIT_LAYERLEVEL" val="1_1_1"/>
  <p:tag name="KSO_WM_TAG_VERSION" val="3.0"/>
  <p:tag name="KSO_WM_UNIT_TEXT_TYPE" val="1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2,&quot;transparency&quot;:0.8999999761581421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117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的观点。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1"/>
</p:tagLst>
</file>

<file path=ppt/tags/tag38.xml><?xml version="1.0" encoding="utf-8"?>
<p:tagLst xmlns:p="http://schemas.openxmlformats.org/presentationml/2006/main">
  <p:tag name="KSO_WM_DIAGRAM_VIRTUALLY_FRAME" val="{&quot;height&quot;:343.27891498647773,&quot;left&quot;:51.30000000000001,&quot;top&quot;:128.2105338324199,&quot;width&quot;:853.9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307_2*l_h_i*1_1_1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7_2*l_h_i*1_2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27891498647773,&quot;left&quot;:51.30000000000001,&quot;top&quot;:128.2105338324199,&quot;width&quot;:853.9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8"/>
  <p:tag name="KSO_WM_UNIT_FILL_FORE_SCHEMECOLOR_INDEX_BRIGHTNESS" val="0"/>
  <p:tag name="KSO_WM_UNIT_USESOURCEFORMAT_APPLY" val="1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20184636"/>
</p:tagLst>
</file>

<file path=ppt/tags/tag40.xml><?xml version="1.0" encoding="utf-8"?>
<p:tagLst xmlns:p="http://schemas.openxmlformats.org/presentationml/2006/main">
  <p:tag name="KSO_WM_DIAGRAM_VIRTUALLY_FRAME" val="{&quot;height&quot;:343.27891498647773,&quot;left&quot;:51.30000000000001,&quot;top&quot;:128.2105338324199,&quot;width&quot;:853.9}"/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7_2*l_h_f*1_2_1"/>
  <p:tag name="KSO_WM_TEMPLATE_CATEGORY" val="diagram"/>
  <p:tag name="KSO_WM_TEMPLATE_INDEX" val="20231307"/>
  <p:tag name="KSO_WM_UNIT_LAYERLEVEL" val="1_1_1"/>
  <p:tag name="KSO_WM_TAG_VERSION" val="3.0"/>
  <p:tag name="KSO_WM_UNIT_TEXT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8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117"/>
  <p:tag name="KSO_WM_UNIT_PRESET_TEXT" val="单击此处添加文本具体内容，简明扼要地阐述您的观点。根据需要可酌情增减文字，以便观者准确地理解您传达的思想单击此处添加文本具体内容，简明扼要地阐述您的观点。以便观者准确地理解您传达的思想单击此处添加文本具体内容。"/>
  <p:tag name="KSO_WM_UNIT_LINE_FORE_SCHEMECOLOR_INDEX" val="6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DIAGRAM_VIRTUALLY_FRAME" val="{&quot;height&quot;:343.27891498647773,&quot;left&quot;:51.30000000000001,&quot;top&quot;:128.2105338324199,&quot;width&quot;:853.9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307_2*l_h_i*1_2_1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8"/>
  <p:tag name="KSO_WM_UNIT_FILL_FORE_SCHEMECOLOR_INDEX_BRIGHTNESS" val="0"/>
  <p:tag name="KSO_WM_UNIT_USESOURCEFORMAT_APPLY" val="1"/>
</p:tagLst>
</file>

<file path=ppt/tags/tag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7_2*l_h_i*1_3_2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43.27891498647773,&quot;left&quot;:51.30000000000001,&quot;top&quot;:128.2105338324199,&quot;width&quot;:853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43.xml><?xml version="1.0" encoding="utf-8"?>
<p:tagLst xmlns:p="http://schemas.openxmlformats.org/presentationml/2006/main">
  <p:tag name="KSO_WM_DIAGRAM_VIRTUALLY_FRAME" val="{&quot;height&quot;:343.27891498647773,&quot;left&quot;:51.30000000000001,&quot;top&quot;:128.2105338324199,&quot;width&quot;:853.9}"/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7_2*l_h_f*1_3_1"/>
  <p:tag name="KSO_WM_TEMPLATE_CATEGORY" val="diagram"/>
  <p:tag name="KSO_WM_TEMPLATE_INDEX" val="20231307"/>
  <p:tag name="KSO_WM_UNIT_LAYERLEVEL" val="1_1_1"/>
  <p:tag name="KSO_WM_TAG_VERSION" val="3.0"/>
  <p:tag name="KSO_WM_UNIT_TEXT_TYPE" val="1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VALUE" val="117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。"/>
  <p:tag name="KSO_WM_UNIT_LINE_FORE_SCHEMECOLOR_INDEX" val="7"/>
  <p:tag name="KSO_WM_UNIT_LINE_FILL_TYPE" val="2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DIAGRAM_VIRTUALLY_FRAME" val="{&quot;height&quot;:343.27891498647773,&quot;left&quot;:51.30000000000001,&quot;top&quot;:128.2105338324199,&quot;width&quot;:853.9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307_2*l_h_i*1_3_1"/>
  <p:tag name="KSO_WM_TEMPLATE_CATEGORY" val="diagram"/>
  <p:tag name="KSO_WM_TEMPLATE_INDEX" val="20231307"/>
  <p:tag name="KSO_WM_UNIT_LAYERLEVEL" val="1_1_1"/>
  <p:tag name="KSO_WM_TAG_VERSION" val="3.0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USESOURCEFORMAT_APPLY" val="1"/>
</p:tagLst>
</file>

<file path=ppt/tags/tag45.xml><?xml version="1.0" encoding="utf-8"?>
<p:tagLst xmlns:p="http://schemas.openxmlformats.org/presentationml/2006/main">
  <p:tag name="KSO_WM_SLIDE_ID" val="diagram20231307_3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3"/>
  <p:tag name="KSO_WM_SLIDE_SIZE" val="853.9*343.45"/>
  <p:tag name="KSO_WM_SLIDE_POSITION" val="51.3*128.1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1307"/>
  <p:tag name="KSO_WM_SLIDE_LAYOUT" val="a_l"/>
  <p:tag name="KSO_WM_SLIDE_LAYOUT_CNT" val="1_1"/>
</p:tagLst>
</file>

<file path=ppt/tags/tag46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SLIDE_INDEX" val="3"/>
  <p:tag name="KSO_WM_SLIDE_ID" val="custom20184636_3"/>
  <p:tag name="KSO_WM_TAG_VERSION" val="1.0"/>
  <p:tag name="KSO_WM_TEMPLATE_INDEX" val="20184636"/>
  <p:tag name="KSO_WM_TEMPLATE_CATEGORY" val="custom"/>
</p:tagLst>
</file>

<file path=ppt/tags/tag47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SLIDE_INDEX" val="3"/>
  <p:tag name="KSO_WM_SLIDE_ID" val="custom20184636_3"/>
  <p:tag name="KSO_WM_TAG_VERSION" val="1.0"/>
  <p:tag name="KSO_WM_TEMPLATE_INDEX" val="20184636"/>
  <p:tag name="KSO_WM_TEMPLATE_CATEGORY" val="custom"/>
</p:tagLst>
</file>

<file path=ppt/tags/tag48.xml><?xml version="1.0" encoding="utf-8"?>
<p:tagLst xmlns:p="http://schemas.openxmlformats.org/presentationml/2006/main">
  <p:tag name="TABLE_ENDDRAG_ORIGIN_RECT" val="683*182"/>
  <p:tag name="TABLE_ENDDRAG_RECT" val="241*234*683*182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6"/>
</p:tagLst>
</file>

<file path=ppt/tags/tag5.xml><?xml version="1.0" encoding="utf-8"?>
<p:tagLst xmlns:p="http://schemas.openxmlformats.org/presentationml/2006/main">
  <p:tag name="KSO_WM_TAG_VERSION" val="1.0"/>
  <p:tag name="KSO_WM_TEMPLATE_CATEGORY" val="custom"/>
  <p:tag name="KSO_WM_TEMPLATE_INDEX" val="20184636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6"/>
</p:tagLst>
</file>

<file path=ppt/tags/tag51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SLIDE_INDEX" val="3"/>
  <p:tag name="KSO_WM_SLIDE_ID" val="custom20184636_3"/>
  <p:tag name="KSO_WM_TAG_VERSION" val="1.0"/>
  <p:tag name="KSO_WM_TEMPLATE_INDEX" val="20184636"/>
  <p:tag name="KSO_WM_TEMPLATE_CATEGORY" val="custom"/>
</p:tagLst>
</file>

<file path=ppt/tags/tag52.xml><?xml version="1.0" encoding="utf-8"?>
<p:tagLst xmlns:p="http://schemas.openxmlformats.org/presentationml/2006/main">
  <p:tag name="KSO_WM_DIAGRAM_VIRTUALLY_FRAME" val="{&quot;height&quot;:249.45,&quot;left&quot;:376.6,&quot;top&quot;:95,&quot;width&quot;:518.906216430664}"/>
</p:tagLst>
</file>

<file path=ppt/tags/tag53.xml><?xml version="1.0" encoding="utf-8"?>
<p:tagLst xmlns:p="http://schemas.openxmlformats.org/presentationml/2006/main">
  <p:tag name="TABLE_ENDDRAG_ORIGIN_RECT" val="683*182"/>
  <p:tag name="TABLE_ENDDRAG_RECT" val="241*234*683*182"/>
</p:tagLst>
</file>

<file path=ppt/tags/tag54.xml><?xml version="1.0" encoding="utf-8"?>
<p:tagLst xmlns:p="http://schemas.openxmlformats.org/presentationml/2006/main">
  <p:tag name="KSO_WM_DIAGRAM_VIRTUALLY_FRAME" val="{&quot;height&quot;:249.45,&quot;left&quot;:376.6,&quot;top&quot;:95,&quot;width&quot;:518.906216430664}"/>
</p:tagLst>
</file>

<file path=ppt/tags/tag55.xml><?xml version="1.0" encoding="utf-8"?>
<p:tagLst xmlns:p="http://schemas.openxmlformats.org/presentationml/2006/main">
  <p:tag name="KSO_WM_DIAGRAM_VIRTUALLY_FRAME" val="{&quot;height&quot;:249.45,&quot;left&quot;:376.6,&quot;top&quot;:95,&quot;width&quot;:518.906216430664}"/>
</p:tagLst>
</file>

<file path=ppt/tags/tag56.xml><?xml version="1.0" encoding="utf-8"?>
<p:tagLst xmlns:p="http://schemas.openxmlformats.org/presentationml/2006/main">
  <p:tag name="KSO_WM_DIAGRAM_VIRTUALLY_FRAME" val="{&quot;height&quot;:249.45,&quot;left&quot;:376.6,&quot;top&quot;:95,&quot;width&quot;:518.906216430664}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6"/>
</p:tagLst>
</file>

<file path=ppt/tags/tag58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SLIDE_INDEX" val="3"/>
  <p:tag name="KSO_WM_SLIDE_ID" val="custom20184636_3"/>
  <p:tag name="KSO_WM_TAG_VERSION" val="1.0"/>
  <p:tag name="KSO_WM_TEMPLATE_INDEX" val="20184636"/>
  <p:tag name="KSO_WM_TEMPLATE_CATEGORY" val="custom"/>
</p:tagLst>
</file>

<file path=ppt/tags/tag59.xml><?xml version="1.0" encoding="utf-8"?>
<p:tagLst xmlns:p="http://schemas.openxmlformats.org/presentationml/2006/main">
  <p:tag name="KSO_WM_TEMPLATE_CATEGORY" val="custom"/>
  <p:tag name="KSO_WM_TEMPLATE_INDEX" val="20184636"/>
  <p:tag name="KSO_WM_TAG_VERSION" val="1.0"/>
  <p:tag name="KSO_WM_BEAUTIFY_FLAG" val="#wm#"/>
  <p:tag name="KSO_WM_UNIT_PRESET_TEXT_LEN" val="100"/>
  <p:tag name="KSO_WM_UNIT_PRESET_TEXT_INDEX" val="2"/>
  <p:tag name="KSO_WM_UNIT_CLEAR" val="0"/>
  <p:tag name="KSO_WM_UNIT_COMPATIBLE" val="0"/>
  <p:tag name="KSO_WM_UNIT_HIGHLIGHT" val="0"/>
  <p:tag name="KSO_WM_UNIT_VALUE" val="144"/>
  <p:tag name="KSO_WM_UNIT_LAYERLEVEL" val="1"/>
  <p:tag name="KSO_WM_UNIT_INDEX" val="1"/>
  <p:tag name="KSO_WM_UNIT_ID" val="custom20184636_3*f*1"/>
  <p:tag name="KSO_WM_UNIT_TYPE" val="f"/>
</p:tagLst>
</file>

<file path=ppt/tags/tag6.xml><?xml version="1.0" encoding="utf-8"?>
<p:tagLst xmlns:p="http://schemas.openxmlformats.org/presentationml/2006/main">
  <p:tag name="KSO_WM_TEMPLATE_CATEGORY" val="custom"/>
  <p:tag name="KSO_WM_TEMPLATE_INDEX" val="20184636"/>
  <p:tag name="KSO_WM_TAG_VERSION" val="1.0"/>
  <p:tag name="KSO_WM_BEAUTIFY_FLAG" val="#wm#"/>
  <p:tag name="KSO_WM_TEMPLATE_THUMBS_INDEX" val="1、9、12、16、19、22、23"/>
</p:tagLst>
</file>

<file path=ppt/tags/tag60.xml><?xml version="1.0" encoding="utf-8"?>
<p:tagLst xmlns:p="http://schemas.openxmlformats.org/presentationml/2006/main">
  <p:tag name="KSO_WM_DIAGRAM_VIRTUALLY_FRAME" val="{&quot;height&quot;:249.45,&quot;left&quot;:376.6,&quot;top&quot;:95,&quot;width&quot;:518.906216430664}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6"/>
</p:tagLst>
</file>

<file path=ppt/tags/tag62.xml><?xml version="1.0" encoding="utf-8"?>
<p:tagLst xmlns:p="http://schemas.openxmlformats.org/presentationml/2006/main">
  <p:tag name="KSO_WM_DIAGRAM_VIRTUALLY_FRAME" val="{&quot;height&quot;:249.45,&quot;left&quot;:376.6,&quot;top&quot;:95,&quot;width&quot;:518.906216430664}"/>
</p:tagLst>
</file>

<file path=ppt/tags/tag63.xml><?xml version="1.0" encoding="utf-8"?>
<p:tagLst xmlns:p="http://schemas.openxmlformats.org/presentationml/2006/main">
  <p:tag name="KSO_WM_DIAGRAM_VIRTUALLY_FRAME" val="{&quot;height&quot;:249.45,&quot;left&quot;:376.6,&quot;top&quot;:95,&quot;width&quot;:518.906216430664}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6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6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6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4636"/>
</p:tagLst>
</file>

<file path=ppt/tags/tag68.xml><?xml version="1.0" encoding="utf-8"?>
<p:tagLst xmlns:p="http://schemas.openxmlformats.org/presentationml/2006/main">
  <p:tag name="KSO_WM_TEMPLATE_CATEGORY" val="custom"/>
  <p:tag name="KSO_WM_TEMPLATE_INDEX" val="20184636"/>
  <p:tag name="KSO_WM_TAG_VERSION" val="1.0"/>
  <p:tag name="KSO_WM_UNIT_TYPE" val="a"/>
  <p:tag name="KSO_WM_UNIT_INDEX" val="1"/>
  <p:tag name="KSO_WM_UNIT_ID" val="custom20184636_23*a*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感谢您的观看"/>
</p:tagLst>
</file>

<file path=ppt/tags/tag69.xml><?xml version="1.0" encoding="utf-8"?>
<p:tagLst xmlns:p="http://schemas.openxmlformats.org/presentationml/2006/main">
  <p:tag name="KSO_WM_TEMPLATE_CATEGORY" val="custom"/>
  <p:tag name="KSO_WM_TEMPLATE_INDEX" val="20184636"/>
  <p:tag name="KSO_WM_TAG_VERSION" val="1.0"/>
  <p:tag name="KSO_WM_UNIT_TYPE" val="b"/>
  <p:tag name="KSO_WM_UNIT_INDEX" val="1"/>
  <p:tag name="KSO_WM_UNIT_ID" val="custom20184636_23*b*1"/>
  <p:tag name="KSO_WM_UNIT_LAYERLEVEL" val="1"/>
  <p:tag name="KSO_WM_UNIT_VALUE" val="26"/>
  <p:tag name="KSO_WM_UNIT_ISCONTENTSTITLE" val="0"/>
  <p:tag name="KSO_WM_UNIT_HIGHLIGHT" val="0"/>
  <p:tag name="KSO_WM_UNIT_COMPATIBLE" val="0"/>
  <p:tag name="KSO_WM_UNIT_CLEAR" val="0"/>
  <p:tag name="KSO_WM_BEAUTIFY_FLAG" val="#wm#"/>
  <p:tag name="KSO_WM_UNIT_PRESET_TEXT" val="THANK YOU FOR YOUR WATCHING"/>
</p:tagLst>
</file>

<file path=ppt/tags/tag7.xml><?xml version="1.0" encoding="utf-8"?>
<p:tagLst xmlns:p="http://schemas.openxmlformats.org/presentationml/2006/main">
  <p:tag name="KSO_WM_TEMPLATE_CATEGORY" val="custom"/>
  <p:tag name="KSO_WM_TEMPLATE_INDEX" val="20184636"/>
  <p:tag name="KSO_WM_UNIT_TYPE" val="a"/>
  <p:tag name="KSO_WM_UNIT_INDEX" val="1"/>
  <p:tag name="KSO_WM_UNIT_ID" val="custom20184636_1*a*1"/>
  <p:tag name="KSO_WM_UNIT_LAYERLEVEL" val="1"/>
  <p:tag name="KSO_WM_UNIT_VALUE" val="9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企业培训年终总结"/>
</p:tagLst>
</file>

<file path=ppt/tags/tag70.xml><?xml version="1.0" encoding="utf-8"?>
<p:tagLst xmlns:p="http://schemas.openxmlformats.org/presentationml/2006/main">
  <p:tag name="KSO_WM_TEMPLATE_CATEGORY" val="custom"/>
  <p:tag name="KSO_WM_TEMPLATE_INDEX" val="20184636"/>
  <p:tag name="KSO_WM_TAG_VERSION" val="1.0"/>
  <p:tag name="KSO_WM_SLIDE_ID" val="custom20184636_23"/>
  <p:tag name="KSO_WM_SLIDE_INDEX" val="23"/>
  <p:tag name="KSO_WM_SLIDE_ITEM_CNT" val="2"/>
  <p:tag name="KSO_WM_SLIDE_LAYOUT" val="a_b"/>
  <p:tag name="KSO_WM_SLIDE_LAYOUT_CNT" val="1_1"/>
  <p:tag name="KSO_WM_SLIDE_TYPE" val="endPage"/>
  <p:tag name="KSO_WM_BEAUTIFY_FLAG" val="#wm#"/>
</p:tagLst>
</file>

<file path=ppt/tags/tag71.xml><?xml version="1.0" encoding="utf-8"?>
<p:tagLst xmlns:p="http://schemas.openxmlformats.org/presentationml/2006/main">
  <p:tag name="KSO_WPP_MARK_KEY" val="7a33899e-5ae2-4535-abee-79c5daeb9ab0"/>
  <p:tag name="COMMONDATA" val="eyJoZGlkIjoiYmVkNTVkOTA2ZTJlZDBhYjdmNTE4YzczOGJhODc2M2YifQ=="/>
  <p:tag name="resource_record_key" val="{&quot;65&quot;:[20184636],&quot;70&quot;:[3333427]}"/>
</p:tagLst>
</file>

<file path=ppt/tags/tag8.xml><?xml version="1.0" encoding="utf-8"?>
<p:tagLst xmlns:p="http://schemas.openxmlformats.org/presentationml/2006/main">
  <p:tag name="KSO_WM_SLIDE_SUBTYPE" val="pureTxt"/>
  <p:tag name="KSO_WM_TEMPLATE_TOPIC_DEFAULT" val="0"/>
  <p:tag name="KSO_WM_TEMPLATE_JOB_ID" val="5"/>
  <p:tag name="KSO_WM_TEMPLATE_SCENE_ID" val="1"/>
  <p:tag name="KSO_WM_TEMPLATE_OUTLINE_ID" val="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636_1"/>
  <p:tag name="KSO_WM_TAG_VERSION" val="1.0"/>
  <p:tag name="KSO_WM_TEMPLATE_INDEX" val="20184636"/>
  <p:tag name="KSO_WM_TEMPLATE_CATEGORY" val="custom"/>
  <p:tag name="KSO_WM_TEMPLATE_THUMBS_INDEX" val="1、9、12、16、19、22、23、"/>
</p:tagLst>
</file>

<file path=ppt/tags/tag9.xml><?xml version="1.0" encoding="utf-8"?>
<p:tagLst xmlns:p="http://schemas.openxmlformats.org/presentationml/2006/main">
  <p:tag name="KSO_WM_TEMPLATE_CATEGORY" val="custom"/>
  <p:tag name="KSO_WM_TEMPLATE_INDEX" val="20184636"/>
  <p:tag name="KSO_WM_UNIT_CLEAR" val="1"/>
  <p:tag name="KSO_WM_UNIT_TYPE" val="m_h_i"/>
  <p:tag name="KSO_WM_UNIT_INDEX" val="1_1_1"/>
  <p:tag name="KSO_WM_UNIT_ID" val="custom20184636_10*m_h_i*1_1_1"/>
  <p:tag name="KSO_WM_UNIT_LAYERLEVEL" val="1_1_1"/>
  <p:tag name="KSO_WM_DIAGRAM_GROUP_CODE" val="m1-1"/>
  <p:tag name="KSO_WM_BEAUTIFY_FLAG" val="#wm#"/>
  <p:tag name="KSO_WM_TAG_VERSION" val="1.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rgbClr val="000000"/>
      </a:dk1>
      <a:lt1>
        <a:srgbClr val="FFFFFF"/>
      </a:lt1>
      <a:dk2>
        <a:srgbClr val="3E5788"/>
      </a:dk2>
      <a:lt2>
        <a:srgbClr val="E7E6E6"/>
      </a:lt2>
      <a:accent1>
        <a:srgbClr val="D53A3A"/>
      </a:accent1>
      <a:accent2>
        <a:srgbClr val="ED7D31"/>
      </a:accent2>
      <a:accent3>
        <a:srgbClr val="A5A5A5"/>
      </a:accent3>
      <a:accent4>
        <a:srgbClr val="FFC000"/>
      </a:accent4>
      <a:accent5>
        <a:srgbClr val="00B0F0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4395</Words>
  <Application>WPS 演示</Application>
  <PresentationFormat>自定义</PresentationFormat>
  <Paragraphs>453</Paragraphs>
  <Slides>28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黑体</vt:lpstr>
      <vt:lpstr>Calibri</vt:lpstr>
      <vt:lpstr>Times New Roman</vt:lpstr>
      <vt:lpstr>Wingdings</vt:lpstr>
      <vt:lpstr>Arial Unicode MS</vt:lpstr>
      <vt:lpstr>Office 主题</vt:lpstr>
      <vt:lpstr>1_自定义设计方案</vt:lpstr>
      <vt:lpstr>自定义设计方案</vt:lpstr>
      <vt:lpstr>  一例心脏移植术后肺部感染患者的诊疗 病例汇报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术后情况——早期</vt:lpstr>
      <vt:lpstr>术后情况——感染性休克</vt:lpstr>
      <vt:lpstr>PowerPoint 演示文稿</vt:lpstr>
      <vt:lpstr>PowerPoint 演示文稿</vt:lpstr>
      <vt:lpstr>感染性休克——鲍曼不动杆菌为主的多重肺部感染</vt:lpstr>
      <vt:lpstr>感染性休克——鲍曼不动杆菌为主的多重肺部感染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感谢您的观看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企业培训年终总结</dc:title>
  <dc:creator>netuser</dc:creator>
  <cp:lastModifiedBy>薄荷红茶</cp:lastModifiedBy>
  <cp:revision>1038</cp:revision>
  <dcterms:created xsi:type="dcterms:W3CDTF">2018-03-01T02:03:00Z</dcterms:created>
  <dcterms:modified xsi:type="dcterms:W3CDTF">2025-07-22T03:22:50Z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KSORubyTemplateID">
    <vt:lpwstr>2</vt:lpwstr>
  </property>
  <property fmtid="{D5CDD505-2E9C-101B-9397-08002B2CF9AE}" pid="4" name="ICV">
    <vt:lpwstr>0F06D01982824273B2961DA9E9341A73</vt:lpwstr>
  </property>
</Properties>
</file>